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760" r:id="rId2"/>
  </p:sldMasterIdLst>
  <p:notesMasterIdLst>
    <p:notesMasterId r:id="rId33"/>
  </p:notesMasterIdLst>
  <p:handoutMasterIdLst>
    <p:handoutMasterId r:id="rId34"/>
  </p:handoutMasterIdLst>
  <p:sldIdLst>
    <p:sldId id="273" r:id="rId3"/>
    <p:sldId id="268" r:id="rId4"/>
    <p:sldId id="288" r:id="rId5"/>
    <p:sldId id="276" r:id="rId6"/>
    <p:sldId id="289" r:id="rId7"/>
    <p:sldId id="258" r:id="rId8"/>
    <p:sldId id="270" r:id="rId9"/>
    <p:sldId id="297" r:id="rId10"/>
    <p:sldId id="266" r:id="rId11"/>
    <p:sldId id="265" r:id="rId12"/>
    <p:sldId id="293" r:id="rId13"/>
    <p:sldId id="294" r:id="rId14"/>
    <p:sldId id="275" r:id="rId15"/>
    <p:sldId id="299" r:id="rId16"/>
    <p:sldId id="279" r:id="rId17"/>
    <p:sldId id="261" r:id="rId18"/>
    <p:sldId id="262" r:id="rId19"/>
    <p:sldId id="264" r:id="rId20"/>
    <p:sldId id="284" r:id="rId21"/>
    <p:sldId id="295" r:id="rId22"/>
    <p:sldId id="271" r:id="rId23"/>
    <p:sldId id="296" r:id="rId24"/>
    <p:sldId id="283" r:id="rId25"/>
    <p:sldId id="281" r:id="rId26"/>
    <p:sldId id="292" r:id="rId27"/>
    <p:sldId id="280" r:id="rId28"/>
    <p:sldId id="278" r:id="rId29"/>
    <p:sldId id="285" r:id="rId30"/>
    <p:sldId id="274" r:id="rId31"/>
    <p:sldId id="286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3192"/>
    <a:srgbClr val="E35D30"/>
    <a:srgbClr val="193891"/>
    <a:srgbClr val="204FB9"/>
    <a:srgbClr val="2D2F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06" autoAdjust="0"/>
    <p:restoredTop sz="94627"/>
  </p:normalViewPr>
  <p:slideViewPr>
    <p:cSldViewPr snapToGrid="0">
      <p:cViewPr varScale="1">
        <p:scale>
          <a:sx n="39" d="100"/>
          <a:sy n="39" d="100"/>
        </p:scale>
        <p:origin x="822" y="4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4" d="100"/>
          <a:sy n="64" d="100"/>
        </p:scale>
        <p:origin x="196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A5F0D-C1DC-412F-A146-DDB3A74B588F}" type="datetimeFigureOut">
              <a:rPr lang="en-US"/>
              <a:t>2/19/2019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14B8-3CC9-472D-9BC5-A84D80684DE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DE508-72C8-4AB5-AA9C-1584D31690E0}" type="datetimeFigureOut">
              <a:rPr lang="en-US"/>
              <a:t>2/19/2019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67E1-E601-4AAF-B95C-B25720D70A6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398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9450FE73-C517-1E4F-861B-8D344C8E0BB7}" type="datetime1">
              <a:rPr lang="en-US" smtClean="0"/>
              <a:t>2/19/2019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226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20ECF-D88B-BE4A-A141-624A8AEAD7CD}" type="datetime1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105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98491113-C0BB-E147-9174-9C1994CD6279}" type="datetime1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CA8D9AD5-F248-4919-864A-CFD76CC02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37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D1F1254A-EA02-7644-B8A9-B8EC210E58CA}" type="datetime1">
              <a:rPr lang="en-US" smtClean="0"/>
              <a:t>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/>
              <a:t>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0D06EF73-9DB8-4763-865F-2F88181A4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720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D7DFF3EE-2305-414A-AD86-EF93E2C6B351}" type="datetime1">
              <a:rPr lang="en-US" smtClean="0"/>
              <a:t>2/19/2019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/>
              <a:t>4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CA8D9AD5-F248-4919-864A-CFD76CC027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801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15EB1-3858-AA4D-802E-E0279DAC4F3E}" type="datetime1">
              <a:rPr lang="en-US" smtClean="0"/>
              <a:t>2/19/2019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342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CEDE0F2F-5DE3-F34D-B60A-A1F3A59D365E}" type="datetime1">
              <a:rPr lang="en-US" smtClean="0"/>
              <a:t>2/19/2019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/>
              <a:t>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CA8D9AD5-F248-4919-864A-CFD76CC02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837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30436-226F-D248-B74D-FCB3446C5498}" type="datetime1">
              <a:rPr lang="en-US" smtClean="0"/>
              <a:t>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55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2BDF3D9F-FF49-2645-9971-66ECE852531E}" type="datetime1">
              <a:rPr lang="en-US" smtClean="0"/>
              <a:t>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r>
              <a:rPr lang="en-US"/>
              <a:t>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CA8D9AD5-F248-4919-864A-CFD76CC02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672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6842-8108-6748-92F9-3D9E6C180757}" type="datetime1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906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FAC5829-FE34-C14D-BBB8-D30A8D403FE3}" type="datetime1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/>
              <a:t>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CA8D9AD5-F248-4919-864A-CFD76CC02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709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954E4-FF53-7149-B2F4-BA2E94CA2DF1}" type="datetime1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8D9AD5-F248-4919-864A-CFD76CC027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285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.gif"/><Relationship Id="rId7" Type="http://schemas.openxmlformats.org/officeDocument/2006/relationships/image" Target="../media/image21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11" Type="http://schemas.openxmlformats.org/officeDocument/2006/relationships/image" Target="../media/image33.jpeg"/><Relationship Id="rId5" Type="http://schemas.openxmlformats.org/officeDocument/2006/relationships/image" Target="../media/image27.jpeg"/><Relationship Id="rId10" Type="http://schemas.openxmlformats.org/officeDocument/2006/relationships/image" Target="../media/image32.jpeg"/><Relationship Id="rId4" Type="http://schemas.openxmlformats.org/officeDocument/2006/relationships/image" Target="../media/image6.png"/><Relationship Id="rId9" Type="http://schemas.openxmlformats.org/officeDocument/2006/relationships/image" Target="../media/image31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6042" y="2554635"/>
            <a:ext cx="8679915" cy="1748729"/>
          </a:xfrm>
        </p:spPr>
        <p:txBody>
          <a:bodyPr>
            <a:normAutofit/>
          </a:bodyPr>
          <a:lstStyle/>
          <a:p>
            <a:r>
              <a:rPr lang="en-US" b="1" spc="300" dirty="0">
                <a:latin typeface="Arial" panose="020B0604020202020204" pitchFamily="34" charset="0"/>
                <a:cs typeface="Arial" panose="020B0604020202020204" pitchFamily="34" charset="0"/>
              </a:rPr>
              <a:t>creating a movement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44937" y="1323087"/>
            <a:ext cx="8673427" cy="580968"/>
          </a:xfrm>
        </p:spPr>
        <p:txBody>
          <a:bodyPr>
            <a:normAutofit lnSpcReduction="10000"/>
          </a:bodyPr>
          <a:lstStyle/>
          <a:p>
            <a:r>
              <a:rPr lang="en-US" sz="3600" b="1" spc="600" dirty="0">
                <a:latin typeface="Arial" panose="020B0604020202020204" pitchFamily="34" charset="0"/>
                <a:cs typeface="Arial" panose="020B0604020202020204" pitchFamily="34" charset="0"/>
              </a:rPr>
              <a:t>Let’s Loop Seattle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AE20F25-182A-8C45-9913-B76982F412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304" y="39616"/>
            <a:ext cx="8851392" cy="186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874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A255D4A-06A3-9340-AF5C-1A62489F3762}"/>
              </a:ext>
            </a:extLst>
          </p:cNvPr>
          <p:cNvSpPr txBox="1"/>
          <p:nvPr/>
        </p:nvSpPr>
        <p:spPr>
          <a:xfrm>
            <a:off x="5090939" y="2466705"/>
            <a:ext cx="612648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1,000’s of venues across Puget Sound have little or no hearing access 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E1EEDF48-BEB6-664B-BB98-47FEFBCCD8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339" y="2706020"/>
            <a:ext cx="2644477" cy="173736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94957FD5-0B88-3E49-BA0F-04A691C26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78DE8C14-F0B2-0141-97A6-02A3369CF776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323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xmlns="" id="{B88BC75C-65F3-6748-A571-9A0861404F70}"/>
              </a:ext>
            </a:extLst>
          </p:cNvPr>
          <p:cNvSpPr txBox="1">
            <a:spLocks/>
          </p:cNvSpPr>
          <p:nvPr/>
        </p:nvSpPr>
        <p:spPr>
          <a:xfrm>
            <a:off x="953844" y="1989358"/>
            <a:ext cx="9836076" cy="43434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520700" lvl="1" indent="-520700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causing careers to stall</a:t>
            </a:r>
          </a:p>
          <a:p>
            <a:pPr marL="520700" lvl="1" indent="-520700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decreasing civic and volunteer involvement</a:t>
            </a:r>
          </a:p>
          <a:p>
            <a:pPr marL="520700" lvl="1" indent="-520700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attending events with friends and family</a:t>
            </a:r>
          </a:p>
          <a:p>
            <a:pPr marL="520700" lvl="1" indent="-520700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and can become isolated and depressed</a:t>
            </a:r>
          </a:p>
          <a:p>
            <a:pPr marL="457200" lvl="1" indent="0">
              <a:buNone/>
            </a:pP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All because they can’t hear clearly</a:t>
            </a:r>
            <a:endParaRPr lang="en-US" sz="4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E05CCBD-243B-1545-98C4-25C82D36D98E}"/>
              </a:ext>
            </a:extLst>
          </p:cNvPr>
          <p:cNvSpPr txBox="1"/>
          <p:nvPr/>
        </p:nvSpPr>
        <p:spPr>
          <a:xfrm>
            <a:off x="953844" y="525242"/>
            <a:ext cx="10727616" cy="1280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Tens of thousands of people with hearing loss miss out</a:t>
            </a:r>
          </a:p>
          <a:p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D49318D-6B07-1647-B1DC-0BC19CB29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2782CEA1-42A6-3848-9618-F4DB8ED037FB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955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b="1" spc="140" dirty="0">
                <a:latin typeface="Arial" panose="020B0604020202020204" pitchFamily="34" charset="0"/>
                <a:cs typeface="Arial" panose="020B0604020202020204" pitchFamily="34" charset="0"/>
              </a:rPr>
              <a:t>What do you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want the world </a:t>
            </a:r>
            <a:r>
              <a:rPr lang="en-US" sz="3600" b="1" spc="300" dirty="0">
                <a:latin typeface="Arial" panose="020B0604020202020204" pitchFamily="34" charset="0"/>
                <a:cs typeface="Arial" panose="020B0604020202020204" pitchFamily="34" charset="0"/>
              </a:rPr>
              <a:t>to be like? </a:t>
            </a:r>
          </a:p>
        </p:txBody>
      </p:sp>
      <p:pic>
        <p:nvPicPr>
          <p:cNvPr id="9" name="Content Placeholder 8" descr="Loop 4-16 FINAL-30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07"/>
          <a:stretch/>
        </p:blipFill>
        <p:spPr>
          <a:xfrm>
            <a:off x="5152391" y="1675310"/>
            <a:ext cx="5314577" cy="32004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02235AF2-8F99-C34C-8CA7-CDEDDA206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42183F1C-1B1A-D249-B590-28CEE7C90B1D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74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2E04393-1B14-CE4E-AC49-46F0BC332120}"/>
              </a:ext>
            </a:extLst>
          </p:cNvPr>
          <p:cNvSpPr txBox="1"/>
          <p:nvPr/>
        </p:nvSpPr>
        <p:spPr>
          <a:xfrm>
            <a:off x="5486400" y="1562636"/>
            <a:ext cx="5909310" cy="475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employment</a:t>
            </a:r>
          </a:p>
          <a:p>
            <a:pPr marL="571500" indent="-571500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government programs and services</a:t>
            </a:r>
          </a:p>
          <a:p>
            <a:pPr marL="571500" indent="-571500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public accommodations</a:t>
            </a:r>
          </a:p>
          <a:p>
            <a:pPr marL="571500" indent="-571500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entertainment</a:t>
            </a:r>
          </a:p>
          <a:p>
            <a:pPr marL="571500" indent="-571500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telecommunications</a:t>
            </a:r>
          </a:p>
          <a:p>
            <a:pPr marL="571500" indent="-571500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education</a:t>
            </a:r>
          </a:p>
          <a:p>
            <a:pPr marL="571500" indent="-571500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transportation </a:t>
            </a:r>
          </a:p>
          <a:p>
            <a:pPr marL="571500" indent="-571500">
              <a:buClr>
                <a:srgbClr val="E35D30"/>
              </a:buClr>
              <a:buFont typeface="Arial" panose="020B0604020202020204" pitchFamily="34" charset="0"/>
              <a:buChar char="•"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8D4413B-30EC-F74D-887A-9276FD249872}"/>
              </a:ext>
            </a:extLst>
          </p:cNvPr>
          <p:cNvSpPr txBox="1"/>
          <p:nvPr/>
        </p:nvSpPr>
        <p:spPr>
          <a:xfrm>
            <a:off x="1338456" y="2828835"/>
            <a:ext cx="25376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 </a:t>
            </a:r>
          </a:p>
          <a:p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sound!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5A85D3B-2812-1B4A-A7B7-5DBC2AF06734}"/>
              </a:ext>
            </a:extLst>
          </p:cNvPr>
          <p:cNvSpPr txBox="1"/>
          <p:nvPr/>
        </p:nvSpPr>
        <p:spPr>
          <a:xfrm>
            <a:off x="5486400" y="540484"/>
            <a:ext cx="51549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Break down barriers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88F838D5-9CA5-4A45-AAD6-FB87A36CE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C81BAC9E-745D-7440-A10B-9E6B0687DCBD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735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6546" t="19457" r="6546" b="-1"/>
          <a:stretch/>
        </p:blipFill>
        <p:spPr>
          <a:xfrm>
            <a:off x="804672" y="1548717"/>
            <a:ext cx="5966460" cy="4139503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7117080" y="2680496"/>
            <a:ext cx="5193030" cy="246888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rgbClr val="E35D30"/>
              </a:buClr>
            </a:pPr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Myers first used a hearing loop at Iona Abbey in Scotland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C6C1A52-D4EF-4448-9645-87B2B5D31E63}"/>
              </a:ext>
            </a:extLst>
          </p:cNvPr>
          <p:cNvSpPr txBox="1"/>
          <p:nvPr/>
        </p:nvSpPr>
        <p:spPr>
          <a:xfrm>
            <a:off x="3154680" y="502920"/>
            <a:ext cx="77381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Loop America Launched in 2001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04E9793C-83D5-DB48-81F7-A2B2D0077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984992" cy="320040"/>
          </a:xfrm>
        </p:spPr>
        <p:txBody>
          <a:bodyPr/>
          <a:lstStyle/>
          <a:p>
            <a:fld id="{730B16D5-8750-1047-9639-1E60AC4CFC8B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C75607C-C099-974D-85DA-1A7E9B78ADB7}"/>
              </a:ext>
            </a:extLst>
          </p:cNvPr>
          <p:cNvSpPr txBox="1"/>
          <p:nvPr/>
        </p:nvSpPr>
        <p:spPr>
          <a:xfrm>
            <a:off x="3673784" y="5124617"/>
            <a:ext cx="2014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1938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hearingloop.org</a:t>
            </a:r>
            <a:endParaRPr lang="en-US" dirty="0">
              <a:solidFill>
                <a:srgbClr val="1938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137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 title="SmartArt"/>
          <p:cNvSpPr>
            <a:spLocks noGrp="1"/>
          </p:cNvSpPr>
          <p:nvPr>
            <p:ph type="title"/>
          </p:nvPr>
        </p:nvSpPr>
        <p:spPr>
          <a:xfrm>
            <a:off x="1341120" y="223759"/>
            <a:ext cx="9509760" cy="1088136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Shared Stories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036428" y="1689085"/>
            <a:ext cx="7084983" cy="4389120"/>
          </a:xfrm>
        </p:spPr>
        <p:txBody>
          <a:bodyPr>
            <a:normAutofit lnSpcReduction="10000"/>
          </a:bodyPr>
          <a:lstStyle/>
          <a:p>
            <a:pPr marL="520700" indent="-50958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900" dirty="0">
                <a:latin typeface="Arial" panose="020B0604020202020204" pitchFamily="34" charset="0"/>
                <a:cs typeface="Arial" panose="020B0604020202020204" pitchFamily="34" charset="0"/>
              </a:rPr>
              <a:t>My story began in Ireland, hearing through a loop for the first time</a:t>
            </a:r>
          </a:p>
          <a:p>
            <a:pPr marL="520700" indent="-509588">
              <a:lnSpc>
                <a:spcPct val="100000"/>
              </a:lnSpc>
              <a:spcBef>
                <a:spcPts val="0"/>
              </a:spcBef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900" dirty="0">
                <a:latin typeface="Arial" panose="020B0604020202020204" pitchFamily="34" charset="0"/>
                <a:cs typeface="Arial" panose="020B0604020202020204" pitchFamily="34" charset="0"/>
              </a:rPr>
              <a:t>I knew I had to share this technology with as many people with hearing loss as possible</a:t>
            </a:r>
            <a:endParaRPr lang="en-US" dirty="0"/>
          </a:p>
          <a:p>
            <a:pPr marL="0" indent="0" algn="r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Cheri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Perazzoli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Director of Advocacy, HLAA-WA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844" y="2639055"/>
            <a:ext cx="2801297" cy="1859223"/>
          </a:xfrm>
          <a:prstGeom prst="rect">
            <a:avLst/>
          </a:prstGeom>
          <a:ln>
            <a:solidFill>
              <a:srgbClr val="E35D30"/>
            </a:solidFill>
          </a:ln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81A84AB-2DDD-A746-AC82-26736454B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ED2685E6-EF56-D240-873D-B0396747303F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76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095AABA-DF09-F749-B5CB-1C993116A0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50888" y="3040010"/>
            <a:ext cx="5490223" cy="77798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Our Stories Mirrored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0022662-4DB3-1245-A4E3-6D50BE4E353E}"/>
              </a:ext>
            </a:extLst>
          </p:cNvPr>
          <p:cNvSpPr txBox="1"/>
          <p:nvPr/>
        </p:nvSpPr>
        <p:spPr>
          <a:xfrm>
            <a:off x="1021080" y="5715000"/>
            <a:ext cx="10149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spc="250" dirty="0">
                <a:latin typeface="Arial" panose="020B0604020202020204" pitchFamily="34" charset="0"/>
                <a:cs typeface="Arial" panose="020B0604020202020204" pitchFamily="34" charset="0"/>
              </a:rPr>
              <a:t>Met Dr. Myers at the </a:t>
            </a:r>
            <a:r>
              <a:rPr lang="en-US" sz="3600" spc="130" dirty="0">
                <a:latin typeface="Arial" panose="020B0604020202020204" pitchFamily="34" charset="0"/>
                <a:cs typeface="Arial" panose="020B0604020202020204" pitchFamily="34" charset="0"/>
              </a:rPr>
              <a:t>HLAA Convention 2011</a:t>
            </a:r>
            <a:endParaRPr lang="en-US" sz="36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325AF07B-8026-F748-821D-FFE5AF615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fld id="{427C670A-36D8-0B48-8E1C-085D99C7C340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470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0380" y="2251710"/>
            <a:ext cx="7315200" cy="2800350"/>
          </a:xfrm>
        </p:spPr>
        <p:txBody>
          <a:bodyPr>
            <a:normAutofit lnSpcReduction="10000"/>
          </a:bodyPr>
          <a:lstStyle/>
          <a:p>
            <a:pPr marL="577850" indent="-566738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raise awareness </a:t>
            </a:r>
          </a:p>
          <a:p>
            <a:pPr marL="577850" indent="-566738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guide venues </a:t>
            </a:r>
          </a:p>
          <a:p>
            <a:pPr marL="577850" indent="-566738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support hearing access across Puget Sound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4892" y="2380349"/>
            <a:ext cx="2161780" cy="21728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78FF36C-6FB5-7446-8DF5-0AF2FACDB984}"/>
              </a:ext>
            </a:extLst>
          </p:cNvPr>
          <p:cNvSpPr txBox="1"/>
          <p:nvPr/>
        </p:nvSpPr>
        <p:spPr>
          <a:xfrm>
            <a:off x="1981200" y="422910"/>
            <a:ext cx="82296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spc="-50" dirty="0">
                <a:latin typeface="Arial" panose="020B0604020202020204" pitchFamily="34" charset="0"/>
                <a:cs typeface="Arial" panose="020B0604020202020204" pitchFamily="34" charset="0"/>
              </a:rPr>
              <a:t>Let’s Loop Seattle was founded to </a:t>
            </a:r>
          </a:p>
          <a:p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DFEB24E0-4D3F-4348-AB7F-A8E35C3FA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48BC67D4-7FB0-6441-85D0-48923CB17CD3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61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892040" y="1415328"/>
            <a:ext cx="6640830" cy="4194810"/>
          </a:xfrm>
        </p:spPr>
        <p:txBody>
          <a:bodyPr>
            <a:noAutofit/>
          </a:bodyPr>
          <a:lstStyle/>
          <a:p>
            <a:pPr marL="520700" indent="-5207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discreet </a:t>
            </a:r>
          </a:p>
          <a:p>
            <a:pPr marL="520700" indent="-520700">
              <a:lnSpc>
                <a:spcPct val="100000"/>
              </a:lnSpc>
              <a:spcBef>
                <a:spcPts val="0"/>
              </a:spcBef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the most used hearing access technology</a:t>
            </a:r>
          </a:p>
          <a:p>
            <a:pPr marL="520700" indent="-520700">
              <a:lnSpc>
                <a:spcPct val="100000"/>
              </a:lnSpc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unparalleled in providing understanding for people with hearing loss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A9E3B09-7331-D54D-8511-71650CBA2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975" y="2509938"/>
            <a:ext cx="3200095" cy="2135063"/>
          </a:xfrm>
          <a:prstGeom prst="rect">
            <a:avLst/>
          </a:prstGeom>
          <a:ln>
            <a:solidFill>
              <a:srgbClr val="00B050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9E39274-1E2E-9142-A6B5-3785A0AA9D3A}"/>
              </a:ext>
            </a:extLst>
          </p:cNvPr>
          <p:cNvSpPr txBox="1"/>
          <p:nvPr/>
        </p:nvSpPr>
        <p:spPr>
          <a:xfrm>
            <a:off x="4892040" y="707442"/>
            <a:ext cx="45034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Hearing loops are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37FD6307-08F9-CB49-893F-17229928C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fld id="{B47EF52A-190C-3049-8479-2E5CB55DD5CA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85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C7A861C-81C2-E143-B0F5-2702609A9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2" y="2578525"/>
            <a:ext cx="3501196" cy="2456442"/>
          </a:xfrm>
        </p:spPr>
        <p:txBody>
          <a:bodyPr>
            <a:normAutofit/>
          </a:bodyPr>
          <a:lstStyle/>
          <a:p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The Vision</a:t>
            </a:r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88968EF-FC4A-C24C-99E7-70802D5154B0}"/>
              </a:ext>
            </a:extLst>
          </p:cNvPr>
          <p:cNvSpPr txBox="1">
            <a:spLocks/>
          </p:cNvSpPr>
          <p:nvPr/>
        </p:nvSpPr>
        <p:spPr>
          <a:xfrm>
            <a:off x="4960620" y="540571"/>
            <a:ext cx="7231380" cy="539496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520700" lvl="1" indent="-520700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Create awareness about hearing loss</a:t>
            </a:r>
          </a:p>
          <a:p>
            <a:pPr marL="520700" lvl="1" indent="-520700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Support barrier-free hearing access</a:t>
            </a:r>
          </a:p>
          <a:p>
            <a:pPr marL="520700" lvl="1" indent="-520700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Create a culture where hearing loss is acknowledged and hearing aid use is encouraged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BA07218-0018-C74E-9DCF-FC17B6A99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6400A0ED-6389-6549-9EFC-B71330D5A0F2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11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111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EF04371-F975-054A-96A0-C3BE28491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Accessible</a:t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Communities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10E4779-8BD1-1F4A-8042-072C9F512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Imagine the next 50 years living in a community designed for engagement and accessibility, where all people can gather and join the conversation</a:t>
            </a:r>
            <a:endParaRPr lang="en-US" sz="3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0E0169F3-210A-C24D-8E2A-AE3F15C49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935C9FC-9DEA-774D-998C-112E70502F89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12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870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2951" y="2200779"/>
            <a:ext cx="3975694" cy="245644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Develop a Communications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5540" y="1492489"/>
            <a:ext cx="6949440" cy="3566160"/>
          </a:xfrm>
        </p:spPr>
        <p:txBody>
          <a:bodyPr>
            <a:noAutofit/>
          </a:bodyPr>
          <a:lstStyle/>
          <a:p>
            <a:pPr marL="520700" indent="-520700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900" dirty="0">
                <a:latin typeface="Arial" panose="020B0604020202020204" pitchFamily="34" charset="0"/>
                <a:cs typeface="Arial" panose="020B0604020202020204" pitchFamily="34" charset="0"/>
              </a:rPr>
              <a:t>Collateral</a:t>
            </a:r>
          </a:p>
          <a:p>
            <a:pPr marL="520700" indent="-520700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900" dirty="0">
                <a:latin typeface="Arial" panose="020B0604020202020204" pitchFamily="34" charset="0"/>
                <a:cs typeface="Arial" panose="020B0604020202020204" pitchFamily="34" charset="0"/>
              </a:rPr>
              <a:t>Website</a:t>
            </a:r>
          </a:p>
          <a:p>
            <a:pPr marL="520700" indent="-520700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900" dirty="0">
                <a:latin typeface="Arial" panose="020B0604020202020204" pitchFamily="34" charset="0"/>
                <a:cs typeface="Arial" panose="020B0604020202020204" pitchFamily="34" charset="0"/>
              </a:rPr>
              <a:t>Social media, Twitter, FB, </a:t>
            </a:r>
          </a:p>
          <a:p>
            <a:pPr marL="577850" lvl="1" indent="0">
              <a:lnSpc>
                <a:spcPct val="110000"/>
              </a:lnSpc>
              <a:spcBef>
                <a:spcPts val="0"/>
              </a:spcBef>
              <a:buClr>
                <a:srgbClr val="E35D30"/>
              </a:buClr>
              <a:buNone/>
            </a:pPr>
            <a:r>
              <a:rPr lang="en-US" sz="3700" spc="-50" dirty="0">
                <a:latin typeface="Arial" panose="020B0604020202020204" pitchFamily="34" charset="0"/>
                <a:cs typeface="Arial" panose="020B0604020202020204" pitchFamily="34" charset="0"/>
              </a:rPr>
              <a:t>Instagram, Pinterest, LinkedIn</a:t>
            </a:r>
          </a:p>
          <a:p>
            <a:pPr marL="520700" indent="-520700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900" dirty="0">
                <a:latin typeface="Arial" panose="020B0604020202020204" pitchFamily="34" charset="0"/>
                <a:cs typeface="Arial" panose="020B0604020202020204" pitchFamily="34" charset="0"/>
              </a:rPr>
              <a:t>Blog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E2957F0-E062-C84D-A98A-004334745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98A7155C-5788-4C4E-BB44-40FC3B73523B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13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317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>
            <a:extLst>
              <a:ext uri="{FF2B5EF4-FFF2-40B4-BE49-F238E27FC236}">
                <a16:creationId xmlns:a16="http://schemas.microsoft.com/office/drawing/2014/main" xmlns="" id="{CCE1EF78-77E1-8D45-8B2B-262CFDAD13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81150" y="3017520"/>
            <a:ext cx="8229600" cy="822960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creating accessible communities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6EC9755-724B-154E-A18E-8F0C048BC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AF16E09-036F-DB44-9217-5B40EC64D6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254" y="0"/>
            <a:ext cx="8851392" cy="1864439"/>
          </a:xfrm>
          <a:prstGeom prst="rect">
            <a:avLst/>
          </a:prstGeom>
          <a:ln w="19050">
            <a:noFill/>
          </a:ln>
        </p:spPr>
      </p:pic>
    </p:spTree>
    <p:extLst>
      <p:ext uri="{BB962C8B-B14F-4D97-AF65-F5344CB8AC3E}">
        <p14:creationId xmlns:p14="http://schemas.microsoft.com/office/powerpoint/2010/main" val="328035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337939"/>
            <a:ext cx="3659093" cy="2456442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Think sideways </a:t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to find a way 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7280" y="1371600"/>
            <a:ext cx="7139940" cy="4389120"/>
          </a:xfrm>
        </p:spPr>
        <p:txBody>
          <a:bodyPr>
            <a:noAutofit/>
          </a:bodyPr>
          <a:lstStyle/>
          <a:p>
            <a:pPr marL="520700" indent="-52070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Installed a temporary loop in Seattle Center’s Rainier Room</a:t>
            </a:r>
          </a:p>
          <a:p>
            <a:pPr marL="520700" indent="-52070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Inspired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Stroum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Jewish Community Center to include loops in their funding request!</a:t>
            </a:r>
          </a:p>
          <a:p>
            <a:pPr marL="520700" indent="-520700">
              <a:lnSpc>
                <a:spcPct val="100000"/>
              </a:lnSpc>
              <a:spcBef>
                <a:spcPts val="0"/>
              </a:spcBef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Educated Seattle’s change makers, started a conversation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216459C-BA5B-034E-85D7-89B295FFB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02C79E59-2F02-3641-BA27-1A1B372827D7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15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3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88632" y="2200778"/>
            <a:ext cx="3501196" cy="245644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3600" b="1" spc="0" dirty="0">
                <a:latin typeface="Arial" panose="020B0604020202020204" pitchFamily="34" charset="0"/>
                <a:cs typeface="Arial" panose="020B0604020202020204" pitchFamily="34" charset="0"/>
              </a:rPr>
              <a:t>Grow a </a:t>
            </a:r>
            <a:r>
              <a:rPr lang="en-US" sz="3600" b="1" spc="50" dirty="0">
                <a:latin typeface="Arial" panose="020B0604020202020204" pitchFamily="34" charset="0"/>
                <a:cs typeface="Arial" panose="020B0604020202020204" pitchFamily="34" charset="0"/>
              </a:rPr>
              <a:t>movement,</a:t>
            </a:r>
            <a:r>
              <a:rPr lang="en-US" sz="3600" b="1" spc="0" dirty="0">
                <a:latin typeface="Arial" panose="020B0604020202020204" pitchFamily="34" charset="0"/>
                <a:cs typeface="Arial" panose="020B0604020202020204" pitchFamily="34" charset="0"/>
              </a:rPr>
              <a:t> feed the fire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1399" y="1663463"/>
            <a:ext cx="4026805" cy="3246120"/>
          </a:xfrm>
          <a:prstGeom prst="rect">
            <a:avLst/>
          </a:prstGeom>
          <a:ln>
            <a:solidFill>
              <a:srgbClr val="E35D30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9274E36-9796-4243-92EE-8F5FFBFD302A}"/>
              </a:ext>
            </a:extLst>
          </p:cNvPr>
          <p:cNvSpPr txBox="1"/>
          <p:nvPr/>
        </p:nvSpPr>
        <p:spPr>
          <a:xfrm>
            <a:off x="3129915" y="697230"/>
            <a:ext cx="59321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Collaborate with Others…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670F67C-8A41-0C4C-8683-4ED59D3D7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1EC95D6F-D4B2-6C40-BC9A-DA6E5095630B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16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81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7133" y="299167"/>
            <a:ext cx="4737735" cy="1088136"/>
          </a:xfrm>
        </p:spPr>
        <p:txBody>
          <a:bodyPr>
            <a:normAutofit fontScale="90000"/>
          </a:bodyPr>
          <a:lstStyle/>
          <a:p>
            <a:r>
              <a:rPr lang="en-US" b="1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 Relationships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9771" y="1594692"/>
            <a:ext cx="7052310" cy="3383280"/>
          </a:xfrm>
        </p:spPr>
        <p:txBody>
          <a:bodyPr>
            <a:normAutofit fontScale="70000" lnSpcReduction="20000"/>
          </a:bodyPr>
          <a:lstStyle/>
          <a:p>
            <a:pPr marL="520700" indent="-520700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Everyday people who need help</a:t>
            </a:r>
          </a:p>
          <a:p>
            <a:pPr marL="520700" indent="-520700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Similar organizations:</a:t>
            </a:r>
          </a:p>
          <a:p>
            <a:pPr marL="0" lvl="1" indent="521208">
              <a:spcBef>
                <a:spcPts val="0"/>
              </a:spcBef>
              <a:buClr>
                <a:srgbClr val="E35D30"/>
              </a:buClr>
              <a:buNone/>
            </a:pPr>
            <a:r>
              <a:rPr lang="en-US" sz="3400" dirty="0">
                <a:latin typeface="Arial" panose="020B0604020202020204" pitchFamily="34" charset="0"/>
                <a:cs typeface="Arial" panose="020B0604020202020204" pitchFamily="34" charset="0"/>
              </a:rPr>
              <a:t>Hearing, Speech, &amp; Deafness Center</a:t>
            </a:r>
          </a:p>
          <a:p>
            <a:pPr marL="0" lvl="1" indent="521208">
              <a:spcBef>
                <a:spcPts val="0"/>
              </a:spcBef>
              <a:buClr>
                <a:srgbClr val="E35D30"/>
              </a:buClr>
              <a:buNone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University of Washington Audiology</a:t>
            </a:r>
          </a:p>
          <a:p>
            <a:pPr marL="0" lvl="1" indent="521208">
              <a:spcBef>
                <a:spcPts val="0"/>
              </a:spcBef>
              <a:buClr>
                <a:srgbClr val="E35D30"/>
              </a:buClr>
              <a:buNone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WA Office of the Deaf &amp; Hard of Hearing</a:t>
            </a:r>
          </a:p>
          <a:p>
            <a:pPr marL="0" lvl="1" indent="521208">
              <a:spcBef>
                <a:spcPts val="0"/>
              </a:spcBef>
              <a:buClr>
                <a:srgbClr val="E35D30"/>
              </a:buClr>
              <a:buNone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NW Universal Design Council</a:t>
            </a:r>
          </a:p>
          <a:p>
            <a:pPr marL="0" lvl="1" indent="521208">
              <a:spcBef>
                <a:spcPts val="0"/>
              </a:spcBef>
              <a:buClr>
                <a:srgbClr val="E35D30"/>
              </a:buClr>
              <a:buNone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Washington Access Fund</a:t>
            </a:r>
          </a:p>
          <a:p>
            <a:pPr marL="520700" indent="-520700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Movers, shakers, thought leaders, donors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790" y="2438375"/>
            <a:ext cx="3322320" cy="2217649"/>
          </a:xfrm>
          <a:prstGeom prst="rect">
            <a:avLst/>
          </a:prstGeom>
          <a:ln>
            <a:solidFill>
              <a:srgbClr val="00B050"/>
            </a:solidFill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656D702-635F-7040-904A-558B01468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60F850EA-6DE3-814C-8BF7-2A576DC7E9FE}" type="slidenum">
              <a:rPr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fld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42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167" y="2200779"/>
            <a:ext cx="3498979" cy="245644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b="1" spc="0" dirty="0">
                <a:latin typeface="Arial" panose="020B0604020202020204" pitchFamily="34" charset="0"/>
                <a:cs typeface="Arial" panose="020B0604020202020204" pitchFamily="34" charset="0"/>
              </a:rPr>
              <a:t>Success </a:t>
            </a:r>
            <a:br>
              <a:rPr lang="en-US" sz="3600" b="1" spc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spc="0" dirty="0">
                <a:latin typeface="Arial" panose="020B0604020202020204" pitchFamily="34" charset="0"/>
                <a:cs typeface="Arial" panose="020B0604020202020204" pitchFamily="34" charset="0"/>
              </a:rPr>
              <a:t>breeds success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912707" y="2150303"/>
            <a:ext cx="6711603" cy="3291840"/>
          </a:xfrm>
        </p:spPr>
        <p:txBody>
          <a:bodyPr>
            <a:normAutofit/>
          </a:bodyPr>
          <a:lstStyle/>
          <a:p>
            <a:pPr marL="520700" indent="-509588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city council chambers</a:t>
            </a:r>
          </a:p>
          <a:p>
            <a:pPr marL="520700" indent="-509588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libraries  </a:t>
            </a:r>
          </a:p>
          <a:p>
            <a:pPr marL="520700" indent="-509588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theatres</a:t>
            </a:r>
          </a:p>
          <a:p>
            <a:pPr marL="520700" indent="-509588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600" spc="-150" dirty="0">
                <a:latin typeface="Arial" panose="020B0604020202020204" pitchFamily="34" charset="0"/>
                <a:cs typeface="Arial" panose="020B0604020202020204" pitchFamily="34" charset="0"/>
              </a:rPr>
              <a:t>senior residence communities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3E2B4B6-0B76-3548-9793-FB18B48D6E53}"/>
              </a:ext>
            </a:extLst>
          </p:cNvPr>
          <p:cNvSpPr txBox="1"/>
          <p:nvPr/>
        </p:nvSpPr>
        <p:spPr>
          <a:xfrm>
            <a:off x="1501140" y="502920"/>
            <a:ext cx="9189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E35D30"/>
              </a:buClr>
            </a:pP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More and more loops being installed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B201BE8-98CF-4045-A22D-96A6CF86D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5C838094-4FF2-6540-B438-1D7D02B56B2B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18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48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061" y="2200779"/>
            <a:ext cx="3498979" cy="245644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Create Ambassadors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7260" y="1257300"/>
            <a:ext cx="7197090" cy="4343400"/>
          </a:xfrm>
        </p:spPr>
        <p:txBody>
          <a:bodyPr>
            <a:normAutofit fontScale="92500" lnSpcReduction="20000"/>
          </a:bodyPr>
          <a:lstStyle/>
          <a:p>
            <a:pPr marL="520700" indent="-520700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900" dirty="0">
                <a:latin typeface="Arial" panose="020B0604020202020204" pitchFamily="34" charset="0"/>
                <a:cs typeface="Arial" panose="020B0604020202020204" pitchFamily="34" charset="0"/>
              </a:rPr>
              <a:t>Once someone’s heard through a loop, they often become an ambassador</a:t>
            </a:r>
          </a:p>
          <a:p>
            <a:pPr marL="520700" indent="-520700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900" dirty="0">
                <a:latin typeface="Arial" panose="020B0604020202020204" pitchFamily="34" charset="0"/>
                <a:cs typeface="Arial" panose="020B0604020202020204" pitchFamily="34" charset="0"/>
              </a:rPr>
              <a:t>Maggie </a:t>
            </a:r>
            <a:r>
              <a:rPr lang="en-US" sz="3900" dirty="0" err="1">
                <a:latin typeface="Arial" panose="020B0604020202020204" pitchFamily="34" charset="0"/>
                <a:cs typeface="Arial" panose="020B0604020202020204" pitchFamily="34" charset="0"/>
              </a:rPr>
              <a:t>Buckholz</a:t>
            </a:r>
            <a:r>
              <a:rPr lang="en-US" sz="3900" dirty="0">
                <a:latin typeface="Arial" panose="020B0604020202020204" pitchFamily="34" charset="0"/>
                <a:cs typeface="Arial" panose="020B0604020202020204" pitchFamily="34" charset="0"/>
              </a:rPr>
              <a:t>, library manager, not only installed a loop but now advocates for MORE loops</a:t>
            </a:r>
          </a:p>
          <a:p>
            <a:endParaRPr lang="en-US" sz="2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E359887-6555-BA42-B244-D3F7EBE1F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1B5F711C-F69D-6340-9F36-BBE9447C650E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19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190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5656BB2-5787-3447-A127-466582CF732F}"/>
              </a:ext>
            </a:extLst>
          </p:cNvPr>
          <p:cNvSpPr txBox="1"/>
          <p:nvPr/>
        </p:nvSpPr>
        <p:spPr>
          <a:xfrm>
            <a:off x="4490378" y="1243977"/>
            <a:ext cx="32367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Ambassadors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11DCF0B-3FBC-1A43-9A6C-ECE9FA04B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fld id="{BE97CCA9-2BB7-D749-9E5C-8CF659F317BB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20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2FB22F29-19AF-7A47-A985-0A6B79E549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104" y="2511124"/>
            <a:ext cx="2183791" cy="2013183"/>
          </a:xfrm>
          <a:prstGeom prst="rect">
            <a:avLst/>
          </a:prstGeom>
          <a:ln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3935096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0305" y="282810"/>
            <a:ext cx="7311390" cy="1088136"/>
          </a:xfrm>
        </p:spPr>
        <p:txBody>
          <a:bodyPr>
            <a:normAutofit fontScale="90000"/>
          </a:bodyPr>
          <a:lstStyle/>
          <a:p>
            <a:pPr algn="l">
              <a:lnSpc>
                <a:spcPct val="100000"/>
              </a:lnSpc>
            </a:pPr>
            <a:r>
              <a:rPr lang="en-US" b="1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Putting a Face on Hearing Loss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57056" y="1634897"/>
            <a:ext cx="6126480" cy="4206240"/>
          </a:xfrm>
        </p:spPr>
        <p:txBody>
          <a:bodyPr>
            <a:normAutofit fontScale="62500" lnSpcReduction="20000"/>
          </a:bodyPr>
          <a:lstStyle/>
          <a:p>
            <a:pPr marL="0" indent="0">
              <a:buClr>
                <a:srgbClr val="E35D30"/>
              </a:buClr>
              <a:buNone/>
            </a:pPr>
            <a:r>
              <a:rPr lang="en-US" sz="3900" dirty="0">
                <a:latin typeface="Arial" panose="020B0604020202020204" pitchFamily="34" charset="0"/>
                <a:cs typeface="Arial" panose="020B0604020202020204" pitchFamily="34" charset="0"/>
              </a:rPr>
              <a:t>I experienced the euphoria as I sat alongside 600 people at the looped </a:t>
            </a:r>
            <a:r>
              <a:rPr lang="en-US" sz="3900" i="1" dirty="0">
                <a:latin typeface="Arial" panose="020B0604020202020204" pitchFamily="34" charset="0"/>
                <a:cs typeface="Arial" panose="020B0604020202020204" pitchFamily="34" charset="0"/>
              </a:rPr>
              <a:t>Wicked</a:t>
            </a:r>
            <a:r>
              <a:rPr lang="en-US" sz="3900" dirty="0">
                <a:latin typeface="Arial" panose="020B0604020202020204" pitchFamily="34" charset="0"/>
                <a:cs typeface="Arial" panose="020B0604020202020204" pitchFamily="34" charset="0"/>
              </a:rPr>
              <a:t> performance at Kennedy Center</a:t>
            </a:r>
          </a:p>
          <a:p>
            <a:pPr marL="45720" indent="0">
              <a:spcBef>
                <a:spcPts val="0"/>
              </a:spcBef>
              <a:buNone/>
            </a:pPr>
            <a:endParaRPr lang="en-US" sz="3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113" indent="0">
              <a:spcBef>
                <a:spcPts val="0"/>
              </a:spcBef>
              <a:buNone/>
            </a:pPr>
            <a:r>
              <a:rPr lang="en-US" sz="3900" dirty="0">
                <a:latin typeface="Arial" panose="020B0604020202020204" pitchFamily="34" charset="0"/>
                <a:cs typeface="Arial" panose="020B0604020202020204" pitchFamily="34" charset="0"/>
              </a:rPr>
              <a:t>“There I was at </a:t>
            </a:r>
            <a:r>
              <a:rPr lang="en-US" sz="3900" i="1" dirty="0">
                <a:latin typeface="Arial" panose="020B0604020202020204" pitchFamily="34" charset="0"/>
                <a:cs typeface="Arial" panose="020B0604020202020204" pitchFamily="34" charset="0"/>
              </a:rPr>
              <a:t>Wicked</a:t>
            </a:r>
            <a:r>
              <a:rPr lang="en-US" sz="3900" dirty="0">
                <a:latin typeface="Arial" panose="020B0604020202020204" pitchFamily="34" charset="0"/>
                <a:cs typeface="Arial" panose="020B0604020202020204" pitchFamily="34" charset="0"/>
              </a:rPr>
              <a:t>, weeping uncontrollably—and I don’t even like musicals. For the first time since I lost most of my hearing, live music was perfectly clear, perfectly clean, and incredibly rich</a:t>
            </a:r>
            <a:r>
              <a:rPr lang="en-US" sz="3900" i="1" dirty="0">
                <a:latin typeface="Arial" panose="020B0604020202020204" pitchFamily="34" charset="0"/>
                <a:cs typeface="Arial" panose="020B0604020202020204" pitchFamily="34" charset="0"/>
              </a:rPr>
              <a:t>.”  </a:t>
            </a:r>
          </a:p>
          <a:p>
            <a:pPr marL="45720" indent="0" algn="r">
              <a:buNone/>
            </a:pPr>
            <a:r>
              <a:rPr lang="en-US" sz="3900" i="1" dirty="0">
                <a:latin typeface="Arial" panose="020B0604020202020204" pitchFamily="34" charset="0"/>
                <a:cs typeface="Arial" panose="020B0604020202020204" pitchFamily="34" charset="0"/>
              </a:rPr>
              <a:t>Richard Einhorn, composer</a:t>
            </a:r>
            <a:endParaRPr lang="en-US" sz="2400" dirty="0"/>
          </a:p>
          <a:p>
            <a:pPr marL="45720" indent="0">
              <a:buNone/>
            </a:pP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840003" y="2293566"/>
            <a:ext cx="1714726" cy="2576555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185108E-9523-EC47-B78F-869AB6278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A5B4BC9B-4944-A843-BF66-5891043997C6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21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669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3CE58C3-7A93-7B49-A39B-2996C4B59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120631" y="2641265"/>
            <a:ext cx="3486150" cy="2966858"/>
          </a:xfrm>
          <a:prstGeom prst="rect">
            <a:avLst/>
          </a:prstGeom>
          <a:ln w="76200">
            <a:solidFill>
              <a:srgbClr val="2D2F91"/>
            </a:solidFill>
            <a:miter lim="800000"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F22B04B-5DB0-D84B-B571-CA0BA6138D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5332" y="1450674"/>
            <a:ext cx="3064779" cy="2674020"/>
          </a:xfrm>
          <a:prstGeom prst="rect">
            <a:avLst/>
          </a:prstGeom>
          <a:ln w="76200">
            <a:solidFill>
              <a:srgbClr val="2D2F91"/>
            </a:solidFill>
            <a:miter lim="800000"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BC8DF8C-BC9D-BC40-95E1-6D2D647B781A}"/>
              </a:ext>
            </a:extLst>
          </p:cNvPr>
          <p:cNvSpPr txBox="1"/>
          <p:nvPr/>
        </p:nvSpPr>
        <p:spPr>
          <a:xfrm>
            <a:off x="6096000" y="4386750"/>
            <a:ext cx="48120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Launch party increases awareness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C98FDA0-B4D4-6F46-82C5-F773627D9B10}"/>
              </a:ext>
            </a:extLst>
          </p:cNvPr>
          <p:cNvSpPr txBox="1"/>
          <p:nvPr/>
        </p:nvSpPr>
        <p:spPr>
          <a:xfrm>
            <a:off x="628650" y="354330"/>
            <a:ext cx="731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Town Hall Seattle Installs Loop </a:t>
            </a:r>
          </a:p>
          <a:p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DD215A6C-B81C-994B-9171-00443145E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F86D509F-994B-4A48-9489-E34A705C2827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22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671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b="1" spc="0" dirty="0">
                <a:latin typeface="Arial" panose="020B0604020202020204" pitchFamily="34" charset="0"/>
                <a:cs typeface="Arial" panose="020B0604020202020204" pitchFamily="34" charset="0"/>
              </a:rPr>
              <a:t>Follow the Leaders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423142" y="3640715"/>
            <a:ext cx="2377440" cy="2331304"/>
          </a:xfrm>
          <a:prstGeom prst="rect">
            <a:avLst/>
          </a:prstGeom>
          <a:ln>
            <a:solidFill>
              <a:srgbClr val="E35D30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3D1AACF-D7BB-1F46-AD8D-EF01F456C879}"/>
              </a:ext>
            </a:extLst>
          </p:cNvPr>
          <p:cNvSpPr txBox="1"/>
          <p:nvPr/>
        </p:nvSpPr>
        <p:spPr>
          <a:xfrm>
            <a:off x="5389598" y="2899682"/>
            <a:ext cx="2377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City Counc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9AF0355-3E9B-AE4D-B0BF-7AB25298FD58}"/>
              </a:ext>
            </a:extLst>
          </p:cNvPr>
          <p:cNvSpPr txBox="1"/>
          <p:nvPr/>
        </p:nvSpPr>
        <p:spPr>
          <a:xfrm>
            <a:off x="8318401" y="2899682"/>
            <a:ext cx="3516860" cy="1005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Seattle 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Children’s Theatre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AB294E7-0B5D-FE4E-8193-DF7480843D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8401" y="1042337"/>
            <a:ext cx="2685298" cy="1792224"/>
          </a:xfrm>
          <a:prstGeom prst="rect">
            <a:avLst/>
          </a:prstGeom>
          <a:ln>
            <a:solidFill>
              <a:srgbClr val="E35D30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53FFE5B7-9C2B-0F4F-A813-23491EDEBC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078" y="1053717"/>
            <a:ext cx="2380504" cy="1783080"/>
          </a:xfrm>
          <a:prstGeom prst="rect">
            <a:avLst/>
          </a:prstGeom>
          <a:ln>
            <a:solidFill>
              <a:srgbClr val="E35D30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A4F34F0F-99AD-464A-89E4-4DA0A0F19987}"/>
              </a:ext>
            </a:extLst>
          </p:cNvPr>
          <p:cNvSpPr txBox="1"/>
          <p:nvPr/>
        </p:nvSpPr>
        <p:spPr>
          <a:xfrm>
            <a:off x="8318401" y="4806366"/>
            <a:ext cx="29375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Seattle Rep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42A92E62-55C7-2D45-A345-7223CC70A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CDAE05F4-A092-6941-B626-8490E230613A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23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532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B256649-6543-C94A-97D8-4F0A19D34543}"/>
              </a:ext>
            </a:extLst>
          </p:cNvPr>
          <p:cNvSpPr txBox="1"/>
          <p:nvPr/>
        </p:nvSpPr>
        <p:spPr>
          <a:xfrm>
            <a:off x="-64736" y="-72828"/>
            <a:ext cx="11701083" cy="6858000"/>
          </a:xfrm>
          <a:prstGeom prst="rect">
            <a:avLst/>
          </a:prstGeom>
          <a:solidFill>
            <a:srgbClr val="2E3192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5777" y="1084263"/>
            <a:ext cx="6100445" cy="839787"/>
          </a:xfrm>
        </p:spPr>
        <p:txBody>
          <a:bodyPr>
            <a:normAutofit fontScale="90000"/>
          </a:bodyPr>
          <a:lstStyle/>
          <a:p>
            <a:pPr algn="l"/>
            <a:r>
              <a:rPr lang="en-US" b="1" spc="0" dirty="0">
                <a:latin typeface="Arial" panose="020B0604020202020204" pitchFamily="34" charset="0"/>
                <a:cs typeface="Arial" panose="020B0604020202020204" pitchFamily="34" charset="0"/>
              </a:rPr>
              <a:t>Where else can loops go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512" y="2247070"/>
            <a:ext cx="3029578" cy="1837944"/>
          </a:xfrm>
          <a:prstGeom prst="rect">
            <a:avLst/>
          </a:prstGeom>
          <a:ln>
            <a:solidFill>
              <a:srgbClr val="E35D30"/>
            </a:solidFill>
          </a:ln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90A6171-5F61-194B-9D2B-D24202064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ED274866-4069-DE44-B5FD-754A0BF6E954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24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23B8A372-D82D-2643-A696-DA909A8D94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304" y="39616"/>
            <a:ext cx="8851392" cy="186443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472E8B24-B600-B845-86FC-88B87DC750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544" y="4434493"/>
            <a:ext cx="3075605" cy="1839212"/>
          </a:xfrm>
          <a:prstGeom prst="rect">
            <a:avLst/>
          </a:prstGeom>
          <a:ln>
            <a:solidFill>
              <a:srgbClr val="E35D30"/>
            </a:solidFill>
          </a:ln>
        </p:spPr>
      </p:pic>
      <p:pic>
        <p:nvPicPr>
          <p:cNvPr id="11" name="Picture 10" descr="Loop 4-16 FINAL-18.png">
            <a:extLst>
              <a:ext uri="{FF2B5EF4-FFF2-40B4-BE49-F238E27FC236}">
                <a16:creationId xmlns:a16="http://schemas.microsoft.com/office/drawing/2014/main" xmlns="" id="{A46A361C-526D-F644-8D7E-8DC3108818C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48"/>
          <a:stretch/>
        </p:blipFill>
        <p:spPr>
          <a:xfrm>
            <a:off x="4305103" y="4448025"/>
            <a:ext cx="3046030" cy="1837944"/>
          </a:xfrm>
          <a:prstGeom prst="rect">
            <a:avLst/>
          </a:prstGeom>
          <a:ln>
            <a:solidFill>
              <a:srgbClr val="E35D30"/>
            </a:solidFill>
          </a:ln>
        </p:spPr>
      </p:pic>
      <p:pic>
        <p:nvPicPr>
          <p:cNvPr id="13" name="Picture 12" descr="Loop 4-16 FINAL-15.png">
            <a:extLst>
              <a:ext uri="{FF2B5EF4-FFF2-40B4-BE49-F238E27FC236}">
                <a16:creationId xmlns:a16="http://schemas.microsoft.com/office/drawing/2014/main" xmlns="" id="{893A3226-6AFD-E640-9A3A-CF5A5842BF2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35"/>
          <a:stretch/>
        </p:blipFill>
        <p:spPr>
          <a:xfrm>
            <a:off x="4240226" y="2172510"/>
            <a:ext cx="3041758" cy="1837944"/>
          </a:xfrm>
          <a:prstGeom prst="rect">
            <a:avLst/>
          </a:prstGeom>
          <a:ln>
            <a:solidFill>
              <a:srgbClr val="E35D30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97084E7A-538E-CA47-9315-E1DAC4022EE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42"/>
          <a:stretch/>
        </p:blipFill>
        <p:spPr>
          <a:xfrm>
            <a:off x="7826996" y="2158147"/>
            <a:ext cx="3063240" cy="1829783"/>
          </a:xfrm>
          <a:prstGeom prst="rect">
            <a:avLst/>
          </a:prstGeom>
          <a:ln>
            <a:solidFill>
              <a:srgbClr val="E35D30"/>
            </a:solidFill>
          </a:ln>
        </p:spPr>
      </p:pic>
      <p:pic>
        <p:nvPicPr>
          <p:cNvPr id="14" name="Picture 13" descr="Loop 4-16 FINAL-09.png">
            <a:extLst>
              <a:ext uri="{FF2B5EF4-FFF2-40B4-BE49-F238E27FC236}">
                <a16:creationId xmlns:a16="http://schemas.microsoft.com/office/drawing/2014/main" xmlns="" id="{290EA2A4-21FD-934A-BA12-4D61F988930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00"/>
          <a:stretch/>
        </p:blipFill>
        <p:spPr>
          <a:xfrm>
            <a:off x="7840658" y="4435761"/>
            <a:ext cx="3063240" cy="1837944"/>
          </a:xfrm>
          <a:prstGeom prst="rect">
            <a:avLst/>
          </a:prstGeom>
          <a:ln>
            <a:solidFill>
              <a:srgbClr val="E35D30"/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9CF4EDC7-1722-E94E-AC0C-78D3A8DFBBB0}"/>
              </a:ext>
            </a:extLst>
          </p:cNvPr>
          <p:cNvSpPr txBox="1"/>
          <p:nvPr/>
        </p:nvSpPr>
        <p:spPr>
          <a:xfrm>
            <a:off x="8521999" y="2247070"/>
            <a:ext cx="1479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Health Care</a:t>
            </a:r>
          </a:p>
        </p:txBody>
      </p:sp>
    </p:spTree>
    <p:extLst>
      <p:ext uri="{BB962C8B-B14F-4D97-AF65-F5344CB8AC3E}">
        <p14:creationId xmlns:p14="http://schemas.microsoft.com/office/powerpoint/2010/main" val="966018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B59A26D-8AEE-F743-A886-6B40AA911F89}"/>
              </a:ext>
            </a:extLst>
          </p:cNvPr>
          <p:cNvSpPr txBox="1"/>
          <p:nvPr/>
        </p:nvSpPr>
        <p:spPr>
          <a:xfrm>
            <a:off x="5622658" y="1359202"/>
            <a:ext cx="5680710" cy="4139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Follow-up with venues</a:t>
            </a:r>
          </a:p>
          <a:p>
            <a:pPr marL="520700" lvl="1" indent="-509588">
              <a:spcAft>
                <a:spcPts val="600"/>
              </a:spcAft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Signage</a:t>
            </a:r>
          </a:p>
          <a:p>
            <a:pPr marL="520700" lvl="1" indent="-509588">
              <a:spcAft>
                <a:spcPts val="600"/>
              </a:spcAft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Testing</a:t>
            </a:r>
          </a:p>
          <a:p>
            <a:pPr marL="520700" lvl="1" indent="-509588">
              <a:spcAft>
                <a:spcPts val="600"/>
              </a:spcAft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Maintenance</a:t>
            </a:r>
          </a:p>
          <a:p>
            <a:pPr marL="520700" lvl="1" indent="-509588">
              <a:spcAft>
                <a:spcPts val="600"/>
              </a:spcAft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Staff Training</a:t>
            </a:r>
          </a:p>
          <a:p>
            <a:pPr marL="520700" lvl="1" indent="-509588">
              <a:spcAft>
                <a:spcPts val="600"/>
              </a:spcAft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Marketing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4DC423C-3C79-B54D-96BD-5E397AD9FD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1" y="0"/>
            <a:ext cx="4407382" cy="3525905"/>
          </a:xfrm>
          <a:prstGeom prst="rect">
            <a:avLst/>
          </a:prstGeom>
          <a:ln w="12700">
            <a:solidFill>
              <a:srgbClr val="00B050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0141F8E-87DD-1E41-BFF4-7E480FCC16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1" y="3525905"/>
            <a:ext cx="4407382" cy="3305536"/>
          </a:xfrm>
          <a:prstGeom prst="rect">
            <a:avLst/>
          </a:prstGeom>
          <a:ln>
            <a:solidFill>
              <a:srgbClr val="00B050"/>
            </a:solidFill>
          </a:ln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AC78D185-2FCC-044C-B632-040826CF7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A8ED1C2-6486-DA44-9C29-CEC516BBFF84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25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699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0367BB8-8D4B-7446-A06C-6F2D2431F6A0}"/>
              </a:ext>
            </a:extLst>
          </p:cNvPr>
          <p:cNvSpPr txBox="1"/>
          <p:nvPr/>
        </p:nvSpPr>
        <p:spPr>
          <a:xfrm>
            <a:off x="1629522" y="2880267"/>
            <a:ext cx="19545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ASK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0324882A-5FFF-C840-B273-734DE5932B9F}"/>
              </a:ext>
            </a:extLst>
          </p:cNvPr>
          <p:cNvSpPr/>
          <p:nvPr/>
        </p:nvSpPr>
        <p:spPr>
          <a:xfrm>
            <a:off x="5276850" y="3075057"/>
            <a:ext cx="57607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Fish where the fish are </a:t>
            </a:r>
            <a:endParaRPr lang="en-US" sz="40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BC6275B8-ACDF-444B-9BDD-4FD1BD3F2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7D76DB2F-11BC-E54D-BA37-C1F9D625A0E1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26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61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83429"/>
            <a:ext cx="3600450" cy="108813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b="1" spc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$$$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2677" y="1358667"/>
            <a:ext cx="7073553" cy="3931920"/>
          </a:xfrm>
        </p:spPr>
        <p:txBody>
          <a:bodyPr>
            <a:noAutofit/>
          </a:bodyPr>
          <a:lstStyle/>
          <a:p>
            <a:pPr marL="582612" lvl="1" indent="-571500">
              <a:spcBef>
                <a:spcPts val="0"/>
              </a:spcBef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4Culture, Seattle</a:t>
            </a:r>
          </a:p>
          <a:p>
            <a:pPr marL="582612" lvl="1" indent="-571500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Washington Access Fund</a:t>
            </a:r>
          </a:p>
          <a:p>
            <a:pPr marL="582612" lvl="1" indent="-571500">
              <a:spcBef>
                <a:spcPts val="0"/>
              </a:spcBef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Theatre Development Fund </a:t>
            </a:r>
          </a:p>
          <a:p>
            <a:pPr marL="582612" lvl="1" indent="-571500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Equipment grants &amp; private foundations</a:t>
            </a:r>
          </a:p>
          <a:p>
            <a:pPr marL="582612" lvl="1" indent="-571500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State, local, county, federal programs</a:t>
            </a:r>
          </a:p>
          <a:p>
            <a:pPr marL="582612" lvl="1" indent="-571500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2800" spc="-50" dirty="0">
                <a:latin typeface="Arial" panose="020B0604020202020204" pitchFamily="34" charset="0"/>
                <a:cs typeface="Arial" panose="020B0604020202020204" pitchFamily="34" charset="0"/>
              </a:rPr>
              <a:t>Thought leaders, business, arts, cultural</a:t>
            </a:r>
          </a:p>
          <a:p>
            <a:pPr marL="582612" lvl="1" indent="-571500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2800" spc="-50" dirty="0">
                <a:latin typeface="Arial" panose="020B0604020202020204" pitchFamily="34" charset="0"/>
                <a:cs typeface="Arial" panose="020B0604020202020204" pitchFamily="34" charset="0"/>
              </a:rPr>
              <a:t>Private donors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89AE8EE-9143-D44D-8659-39A4B30E6322}"/>
              </a:ext>
            </a:extLst>
          </p:cNvPr>
          <p:cNvSpPr txBox="1"/>
          <p:nvPr/>
        </p:nvSpPr>
        <p:spPr>
          <a:xfrm>
            <a:off x="2289810" y="412254"/>
            <a:ext cx="7612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Funds are available if you look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019C2285-B4FC-2043-809C-E8F7CA26B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F518892D-B91E-C544-8888-13FFDB8FC3FE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27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188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spc="0" dirty="0">
                <a:latin typeface="Arial" panose="020B0604020202020204" pitchFamily="34" charset="0"/>
                <a:cs typeface="Arial" panose="020B0604020202020204" pitchFamily="34" charset="0"/>
              </a:rPr>
              <a:t>Persistence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1610" y="2428927"/>
            <a:ext cx="6568440" cy="2377440"/>
          </a:xfrm>
        </p:spPr>
        <p:txBody>
          <a:bodyPr>
            <a:noAutofit/>
          </a:bodyPr>
          <a:lstStyle/>
          <a:p>
            <a:pPr marL="520700" indent="-520700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Expect setbacks</a:t>
            </a:r>
          </a:p>
          <a:p>
            <a:pPr marL="520700" indent="-520700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Think laterally</a:t>
            </a:r>
          </a:p>
          <a:p>
            <a:pPr marL="520700" indent="-520700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When in doubt, collaborate!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75B8ECE-4C20-CF42-B6AD-BEEDF843E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64310270-F8C4-8F48-9876-45BFAF4598D6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28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633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1213" r="1021"/>
          <a:stretch/>
        </p:blipFill>
        <p:spPr>
          <a:xfrm>
            <a:off x="6924969" y="4579177"/>
            <a:ext cx="2160975" cy="1859658"/>
          </a:xfrm>
          <a:prstGeom prst="rect">
            <a:avLst/>
          </a:prstGeom>
        </p:spPr>
      </p:pic>
      <p:pic>
        <p:nvPicPr>
          <p:cNvPr id="8" name="Picture Placeholder 7"/>
          <p:cNvPicPr>
            <a:picLocks noGrp="1" noChangeAspect="1"/>
          </p:cNvPicPr>
          <p:nvPr>
            <p:ph type="pic" idx="4294967295"/>
          </p:nvPr>
        </p:nvPicPr>
        <p:blipFill rotWithShape="1">
          <a:blip r:embed="rId3"/>
          <a:srcRect l="7372" t="6468" r="7372" b="5144"/>
          <a:stretch/>
        </p:blipFill>
        <p:spPr>
          <a:xfrm>
            <a:off x="1404405" y="992068"/>
            <a:ext cx="1086156" cy="14165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68D54D0B-DFB5-0941-BD0C-E5060520D6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1289" y="964012"/>
            <a:ext cx="1561815" cy="15697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5BACA40-A933-F142-917F-EA52C692117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746" y="4507905"/>
            <a:ext cx="1330286" cy="14165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A58F2C6D-E963-384E-B1E8-BC6EB5BDCC7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3832" y="1361601"/>
            <a:ext cx="2792771" cy="105609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0019A280-B573-8A4B-98C1-E922AD3A91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877" y="4745695"/>
            <a:ext cx="1709351" cy="121705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ECC22B88-F5C3-4F4F-A7FA-8EEBC4C394BF}"/>
              </a:ext>
            </a:extLst>
          </p:cNvPr>
          <p:cNvSpPr/>
          <p:nvPr/>
        </p:nvSpPr>
        <p:spPr>
          <a:xfrm>
            <a:off x="2731136" y="2786974"/>
            <a:ext cx="672972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rgbClr val="FF0000"/>
                  </a:solidFill>
                  <a:prstDash val="solid"/>
                </a:ln>
                <a:gradFill>
                  <a:gsLst>
                    <a:gs pos="0">
                      <a:srgbClr val="FF0000"/>
                    </a:gs>
                    <a:gs pos="100000">
                      <a:schemeClr val="tx1"/>
                    </a:gs>
                  </a:gsLst>
                  <a:path path="circle">
                    <a:fillToRect l="50000" t="50000" r="50000" b="50000"/>
                  </a:path>
                </a:gradFill>
                <a:effectLst>
                  <a:outerShdw dist="38100" sx="1000" sy="1000" algn="bl" rotWithShape="0">
                    <a:schemeClr val="accent5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fire spreads</a:t>
            </a:r>
            <a:endParaRPr lang="en-US" sz="6600" b="1" cap="none" spc="0" dirty="0">
              <a:ln w="13462">
                <a:solidFill>
                  <a:srgbClr val="FF0000"/>
                </a:solidFill>
                <a:prstDash val="solid"/>
              </a:ln>
              <a:gradFill>
                <a:gsLst>
                  <a:gs pos="0">
                    <a:srgbClr val="FF0000"/>
                  </a:gs>
                  <a:gs pos="100000">
                    <a:schemeClr val="tx1"/>
                  </a:gs>
                </a:gsLst>
                <a:path path="circle">
                  <a:fillToRect l="50000" t="50000" r="50000" b="50000"/>
                </a:path>
              </a:gradFill>
              <a:effectLst>
                <a:outerShdw dist="38100" sx="1000" sy="1000" algn="bl" rotWithShape="0">
                  <a:schemeClr val="accent5"/>
                </a:outerShdw>
              </a:effectLst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AB4F4C11-FC6F-8F4B-840A-2130FD3A4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14CFC548-EAF3-6A40-AB74-A340C5BC5331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29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9F429219-9EC9-7D40-B19F-4E528696BC1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57" y="1413766"/>
            <a:ext cx="2160975" cy="83331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081A0588-37CD-7848-84C1-59CA8187AD7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877" y="1472260"/>
            <a:ext cx="1814566" cy="93631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DB7329CB-96F0-7543-9BBA-66523F99258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712" y="5003203"/>
            <a:ext cx="2021669" cy="85122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95D60248-4DCB-C74A-9EE8-E2DA5650899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0532" y="4822070"/>
            <a:ext cx="1799370" cy="123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196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3600" spc="0" dirty="0">
                <a:latin typeface="Arial" panose="020B0604020202020204" pitchFamily="34" charset="0"/>
                <a:cs typeface="Arial" panose="020B0604020202020204" pitchFamily="34" charset="0"/>
              </a:rPr>
              <a:t>More      Information</a:t>
            </a:r>
            <a:endParaRPr lang="en-US" spc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50" y="1286709"/>
            <a:ext cx="7189470" cy="4582874"/>
          </a:xfrm>
        </p:spPr>
        <p:txBody>
          <a:bodyPr>
            <a:normAutofit fontScale="77500" lnSpcReduction="20000"/>
          </a:bodyPr>
          <a:lstStyle/>
          <a:p>
            <a:pPr marL="520700" indent="-520700">
              <a:spcBef>
                <a:spcPts val="0"/>
              </a:spcBef>
              <a:spcAft>
                <a:spcPts val="600"/>
              </a:spcAft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900" b="1" dirty="0">
                <a:latin typeface="Arial" panose="020B0604020202020204" pitchFamily="34" charset="0"/>
                <a:cs typeface="Arial" panose="020B0604020202020204" pitchFamily="34" charset="0"/>
              </a:rPr>
              <a:t>Let’s Loop Seattle </a:t>
            </a:r>
            <a:r>
              <a:rPr lang="en-US" sz="3900" dirty="0">
                <a:latin typeface="Arial" panose="020B0604020202020204" pitchFamily="34" charset="0"/>
                <a:cs typeface="Arial" panose="020B0604020202020204" pitchFamily="34" charset="0"/>
              </a:rPr>
              <a:t>www.loopseattle.org</a:t>
            </a:r>
          </a:p>
          <a:p>
            <a:pPr marL="577850" indent="-577850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900" b="1" dirty="0">
                <a:latin typeface="Arial" panose="020B0604020202020204" pitchFamily="34" charset="0"/>
                <a:cs typeface="Arial" panose="020B0604020202020204" pitchFamily="34" charset="0"/>
              </a:rPr>
              <a:t>Loop America</a:t>
            </a:r>
          </a:p>
          <a:p>
            <a:pPr marL="577850" indent="0">
              <a:spcBef>
                <a:spcPts val="0"/>
              </a:spcBef>
              <a:spcAft>
                <a:spcPts val="600"/>
              </a:spcAft>
              <a:buClr>
                <a:srgbClr val="E35D30"/>
              </a:buClr>
              <a:buNone/>
            </a:pPr>
            <a:r>
              <a:rPr lang="en-US" sz="3900" dirty="0">
                <a:latin typeface="Arial" panose="020B0604020202020204" pitchFamily="34" charset="0"/>
                <a:cs typeface="Arial" panose="020B0604020202020204" pitchFamily="34" charset="0"/>
              </a:rPr>
              <a:t>http://</a:t>
            </a:r>
            <a:r>
              <a:rPr lang="en-US" sz="3900" dirty="0" err="1">
                <a:latin typeface="Arial" panose="020B0604020202020204" pitchFamily="34" charset="0"/>
                <a:cs typeface="Arial" panose="020B0604020202020204" pitchFamily="34" charset="0"/>
              </a:rPr>
              <a:t>www.hearingloop.org</a:t>
            </a:r>
            <a:endParaRPr lang="en-US" sz="3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7850" indent="-577850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900" b="1" dirty="0">
                <a:latin typeface="Arial" panose="020B0604020202020204" pitchFamily="34" charset="0"/>
                <a:cs typeface="Arial" panose="020B0604020202020204" pitchFamily="34" charset="0"/>
              </a:rPr>
              <a:t>HLAA-WA</a:t>
            </a:r>
          </a:p>
          <a:p>
            <a:pPr marL="577850" indent="-577850">
              <a:spcBef>
                <a:spcPts val="0"/>
              </a:spcBef>
              <a:spcAft>
                <a:spcPts val="600"/>
              </a:spcAft>
              <a:buClr>
                <a:srgbClr val="E35D30"/>
              </a:buClr>
              <a:buNone/>
            </a:pPr>
            <a:r>
              <a:rPr lang="en-US" sz="3900" dirty="0"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US" sz="3900" dirty="0" err="1">
                <a:latin typeface="Arial" panose="020B0604020202020204" pitchFamily="34" charset="0"/>
                <a:cs typeface="Arial" panose="020B0604020202020204" pitchFamily="34" charset="0"/>
              </a:rPr>
              <a:t>hearingloss-wa.org</a:t>
            </a:r>
            <a:endParaRPr lang="en-US" sz="3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7850" indent="-577850">
              <a:buClr>
                <a:srgbClr val="E35D30"/>
              </a:buClr>
              <a:buFont typeface="Arial" panose="020B0604020202020204" pitchFamily="34" charset="0"/>
              <a:buChar char="•"/>
            </a:pPr>
            <a:r>
              <a:rPr lang="en-US" sz="3900" b="1" dirty="0">
                <a:latin typeface="Arial" panose="020B0604020202020204" pitchFamily="34" charset="0"/>
                <a:cs typeface="Arial" panose="020B0604020202020204" pitchFamily="34" charset="0"/>
              </a:rPr>
              <a:t>Cheri </a:t>
            </a:r>
            <a:r>
              <a:rPr lang="en-US" sz="3900" b="1" dirty="0" err="1">
                <a:latin typeface="Arial" panose="020B0604020202020204" pitchFamily="34" charset="0"/>
                <a:cs typeface="Arial" panose="020B0604020202020204" pitchFamily="34" charset="0"/>
              </a:rPr>
              <a:t>Perazzoli</a:t>
            </a:r>
            <a:r>
              <a:rPr lang="en-US" sz="3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577850" indent="0">
              <a:spcBef>
                <a:spcPts val="0"/>
              </a:spcBef>
              <a:buClr>
                <a:srgbClr val="E35D30"/>
              </a:buClr>
              <a:buNone/>
            </a:pPr>
            <a:r>
              <a:rPr lang="en-US" sz="3900" dirty="0" err="1">
                <a:latin typeface="Arial" panose="020B0604020202020204" pitchFamily="34" charset="0"/>
                <a:cs typeface="Arial" panose="020B0604020202020204" pitchFamily="34" charset="0"/>
              </a:rPr>
              <a:t>access@hearingloss-wa.org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63D99DF-58DF-5843-A765-3EAEBC958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E624A1E7-B008-9C48-8A3E-331A1BEAC66D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30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280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tlas">
  <a:themeElements>
    <a:clrScheme name="Custom 23">
      <a:dk1>
        <a:srgbClr val="000000"/>
      </a:dk1>
      <a:lt1>
        <a:srgbClr val="FFFFFF"/>
      </a:lt1>
      <a:dk2>
        <a:srgbClr val="1C3E94"/>
      </a:dk2>
      <a:lt2>
        <a:srgbClr val="1C3E94"/>
      </a:lt2>
      <a:accent1>
        <a:srgbClr val="2D3091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C0CB9708-C445-4049-9D7F-4C8684E69AF3}"/>
    </a:ext>
  </a:extLst>
</a:theme>
</file>

<file path=ppt/theme/theme2.xml><?xml version="1.0" encoding="utf-8"?>
<a:theme xmlns:a="http://schemas.openxmlformats.org/drawingml/2006/main" name="Office Theme">
  <a:themeElements>
    <a:clrScheme name="Sheer Blue">
      <a:dk1>
        <a:srgbClr val="000000"/>
      </a:dk1>
      <a:lt1>
        <a:sysClr val="window" lastClr="FFFFFF"/>
      </a:lt1>
      <a:dk2>
        <a:srgbClr val="323232"/>
      </a:dk2>
      <a:lt2>
        <a:srgbClr val="E5E8E8"/>
      </a:lt2>
      <a:accent1>
        <a:srgbClr val="14B4CA"/>
      </a:accent1>
      <a:accent2>
        <a:srgbClr val="F98A37"/>
      </a:accent2>
      <a:accent3>
        <a:srgbClr val="83C546"/>
      </a:accent3>
      <a:accent4>
        <a:srgbClr val="FFD937"/>
      </a:accent4>
      <a:accent5>
        <a:srgbClr val="6D79D1"/>
      </a:accent5>
      <a:accent6>
        <a:srgbClr val="E4607C"/>
      </a:accent6>
      <a:hlink>
        <a:srgbClr val="88CACA"/>
      </a:hlink>
      <a:folHlink>
        <a:srgbClr val="91A7CA"/>
      </a:folHlink>
    </a:clrScheme>
    <a:fontScheme name="Constantia">
      <a:majorFont>
        <a:latin typeface="Constantia" panose="020306020503060303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 panose="020306020503060303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heer Blue">
      <a:dk1>
        <a:srgbClr val="000000"/>
      </a:dk1>
      <a:lt1>
        <a:sysClr val="window" lastClr="FFFFFF"/>
      </a:lt1>
      <a:dk2>
        <a:srgbClr val="323232"/>
      </a:dk2>
      <a:lt2>
        <a:srgbClr val="E5E8E8"/>
      </a:lt2>
      <a:accent1>
        <a:srgbClr val="14B4CA"/>
      </a:accent1>
      <a:accent2>
        <a:srgbClr val="F98A37"/>
      </a:accent2>
      <a:accent3>
        <a:srgbClr val="83C546"/>
      </a:accent3>
      <a:accent4>
        <a:srgbClr val="FFD937"/>
      </a:accent4>
      <a:accent5>
        <a:srgbClr val="6D79D1"/>
      </a:accent5>
      <a:accent6>
        <a:srgbClr val="E4607C"/>
      </a:accent6>
      <a:hlink>
        <a:srgbClr val="88CACA"/>
      </a:hlink>
      <a:folHlink>
        <a:srgbClr val="91A7CA"/>
      </a:folHlink>
    </a:clrScheme>
    <a:fontScheme name="Constantia">
      <a:majorFont>
        <a:latin typeface="Constantia" panose="020306020503060303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 panose="020306020503060303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BAE80E2-BC63-4DD4-B0C8-1971B89A2F9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603</Words>
  <Application>Microsoft Office PowerPoint</Application>
  <PresentationFormat>Widescreen</PresentationFormat>
  <Paragraphs>149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Calibri Light</vt:lpstr>
      <vt:lpstr>Constantia</vt:lpstr>
      <vt:lpstr>Rockwell</vt:lpstr>
      <vt:lpstr>Wingdings</vt:lpstr>
      <vt:lpstr>Atlas</vt:lpstr>
      <vt:lpstr>creating a movement </vt:lpstr>
      <vt:lpstr>PowerPoint Presentation</vt:lpstr>
      <vt:lpstr>PowerPoint Presentation</vt:lpstr>
      <vt:lpstr>What do you want the world to be like? </vt:lpstr>
      <vt:lpstr>PowerPoint Presentation</vt:lpstr>
      <vt:lpstr>PowerPoint Presentation</vt:lpstr>
      <vt:lpstr>Shared Stories</vt:lpstr>
      <vt:lpstr>PowerPoint Presentation</vt:lpstr>
      <vt:lpstr>PowerPoint Presentation</vt:lpstr>
      <vt:lpstr>PowerPoint Presentation</vt:lpstr>
      <vt:lpstr>The Vision </vt:lpstr>
      <vt:lpstr>Accessible Communities</vt:lpstr>
      <vt:lpstr>Develop a Communications Plan</vt:lpstr>
      <vt:lpstr>PowerPoint Presentation</vt:lpstr>
      <vt:lpstr>Think sideways  to find a way in</vt:lpstr>
      <vt:lpstr>Grow a movement, feed the fire</vt:lpstr>
      <vt:lpstr>Build Relationships</vt:lpstr>
      <vt:lpstr>Success  breeds success</vt:lpstr>
      <vt:lpstr>Create Ambassadors</vt:lpstr>
      <vt:lpstr>PowerPoint Presentation</vt:lpstr>
      <vt:lpstr>Putting a Face on Hearing Loss</vt:lpstr>
      <vt:lpstr>PowerPoint Presentation</vt:lpstr>
      <vt:lpstr>Follow the Leaders</vt:lpstr>
      <vt:lpstr>Where else can loops go?</vt:lpstr>
      <vt:lpstr>PowerPoint Presentation</vt:lpstr>
      <vt:lpstr>PowerPoint Presentation</vt:lpstr>
      <vt:lpstr>$$$</vt:lpstr>
      <vt:lpstr>Persistence</vt:lpstr>
      <vt:lpstr>PowerPoint Presentation</vt:lpstr>
      <vt:lpstr>More      Information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2015-06-02T18:25:17Z</dcterms:created>
  <dcterms:modified xsi:type="dcterms:W3CDTF">2019-02-19T23:51:37Z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TC032134699991</vt:lpwstr>
  </property>
</Properties>
</file>