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7"/>
  </p:notesMasterIdLst>
  <p:handoutMasterIdLst>
    <p:handoutMasterId r:id="rId28"/>
  </p:handoutMasterIdLst>
  <p:sldIdLst>
    <p:sldId id="273" r:id="rId3"/>
    <p:sldId id="268" r:id="rId4"/>
    <p:sldId id="266" r:id="rId5"/>
    <p:sldId id="279" r:id="rId6"/>
    <p:sldId id="265" r:id="rId7"/>
    <p:sldId id="270" r:id="rId8"/>
    <p:sldId id="258" r:id="rId9"/>
    <p:sldId id="274" r:id="rId10"/>
    <p:sldId id="260" r:id="rId11"/>
    <p:sldId id="276" r:id="rId12"/>
    <p:sldId id="261" r:id="rId13"/>
    <p:sldId id="275" r:id="rId14"/>
    <p:sldId id="262" r:id="rId15"/>
    <p:sldId id="264" r:id="rId16"/>
    <p:sldId id="284" r:id="rId17"/>
    <p:sldId id="271" r:id="rId18"/>
    <p:sldId id="277" r:id="rId19"/>
    <p:sldId id="283" r:id="rId20"/>
    <p:sldId id="281" r:id="rId21"/>
    <p:sldId id="282" r:id="rId22"/>
    <p:sldId id="278" r:id="rId23"/>
    <p:sldId id="280" r:id="rId24"/>
    <p:sldId id="285" r:id="rId25"/>
    <p:sldId id="28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81" autoAdjust="0"/>
    <p:restoredTop sz="94660"/>
  </p:normalViewPr>
  <p:slideViewPr>
    <p:cSldViewPr snapToGrid="0">
      <p:cViewPr>
        <p:scale>
          <a:sx n="50" d="100"/>
          <a:sy n="50" d="100"/>
        </p:scale>
        <p:origin x="870" y="99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4" d="100"/>
          <a:sy n="64" d="100"/>
        </p:scale>
        <p:origin x="196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en-US"/>
              <a:t>6/3/2015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en-US"/>
              <a:t>6/3/2015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>
          <a:gsLst>
            <a:gs pos="100000">
              <a:schemeClr val="accent1">
                <a:lumMod val="20000"/>
                <a:lumOff val="80000"/>
                <a:alpha val="86000"/>
              </a:schemeClr>
            </a:gs>
            <a:gs pos="42000">
              <a:schemeClr val="bg1">
                <a:alpha val="40000"/>
              </a:schemeClr>
            </a:gs>
            <a:gs pos="0">
              <a:schemeClr val="accent1">
                <a:lumMod val="20000"/>
                <a:lumOff val="80000"/>
                <a:alpha val="85000"/>
              </a:schemeClr>
            </a:gs>
            <a:gs pos="75000">
              <a:schemeClr val="bg1">
                <a:alpha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40000"/>
                  <a:lumOff val="60000"/>
                  <a:alpha val="35000"/>
                </a:schemeClr>
              </a:gs>
              <a:gs pos="0">
                <a:schemeClr val="bg1">
                  <a:alpha val="4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6" name="Group 5"/>
          <p:cNvGrpSpPr/>
          <p:nvPr/>
        </p:nvGrpSpPr>
        <p:grpSpPr>
          <a:xfrm>
            <a:off x="0" y="0"/>
            <a:ext cx="12188825" cy="713232"/>
            <a:chOff x="0" y="0"/>
            <a:chExt cx="12188825" cy="713232"/>
          </a:xfrm>
        </p:grpSpPr>
        <p:sp>
          <p:nvSpPr>
            <p:cNvPr id="7" name="Rectangle 6"/>
            <p:cNvSpPr/>
            <p:nvPr/>
          </p:nvSpPr>
          <p:spPr>
            <a:xfrm flipV="1">
              <a:off x="0" y="73152"/>
              <a:ext cx="12188825" cy="640080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0" y="0"/>
            <a:ext cx="713232" cy="6858000"/>
            <a:chOff x="0" y="0"/>
            <a:chExt cx="713232" cy="6858000"/>
          </a:xfrm>
        </p:grpSpPr>
        <p:sp>
          <p:nvSpPr>
            <p:cNvPr id="12" name="Rectangle 11"/>
            <p:cNvSpPr/>
            <p:nvPr/>
          </p:nvSpPr>
          <p:spPr>
            <a:xfrm flipH="1">
              <a:off x="73152" y="0"/>
              <a:ext cx="640080" cy="6858000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 flipH="1">
              <a:off x="0" y="0"/>
              <a:ext cx="202718" cy="6858000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2" name="Group 21"/>
          <p:cNvGrpSpPr/>
          <p:nvPr/>
        </p:nvGrpSpPr>
        <p:grpSpPr>
          <a:xfrm rot="10800000">
            <a:off x="11478768" y="0"/>
            <a:ext cx="713232" cy="6858000"/>
            <a:chOff x="0" y="0"/>
            <a:chExt cx="713232" cy="6858000"/>
          </a:xfrm>
        </p:grpSpPr>
        <p:sp>
          <p:nvSpPr>
            <p:cNvPr id="23" name="Rectangle 22"/>
            <p:cNvSpPr/>
            <p:nvPr/>
          </p:nvSpPr>
          <p:spPr>
            <a:xfrm flipH="1">
              <a:off x="73152" y="0"/>
              <a:ext cx="640080" cy="6858000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Rectangle 23"/>
            <p:cNvSpPr/>
            <p:nvPr/>
          </p:nvSpPr>
          <p:spPr>
            <a:xfrm flipH="1">
              <a:off x="0" y="0"/>
              <a:ext cx="202718" cy="6858000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7" name="Group 16"/>
          <p:cNvGrpSpPr/>
          <p:nvPr/>
        </p:nvGrpSpPr>
        <p:grpSpPr>
          <a:xfrm flipV="1">
            <a:off x="0" y="6144768"/>
            <a:ext cx="12188825" cy="713232"/>
            <a:chOff x="0" y="0"/>
            <a:chExt cx="12188825" cy="713232"/>
          </a:xfrm>
        </p:grpSpPr>
        <p:sp>
          <p:nvSpPr>
            <p:cNvPr id="18" name="Rectangle 17"/>
            <p:cNvSpPr/>
            <p:nvPr/>
          </p:nvSpPr>
          <p:spPr>
            <a:xfrm flipV="1">
              <a:off x="0" y="73152"/>
              <a:ext cx="12188825" cy="640080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ectangle 18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2520" y="1188720"/>
            <a:ext cx="9966960" cy="25146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2520" y="3749040"/>
            <a:ext cx="996696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all" baseline="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6/3/2015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40000"/>
                  <a:lumOff val="60000"/>
                  <a:alpha val="35000"/>
                </a:schemeClr>
              </a:gs>
              <a:gs pos="0">
                <a:schemeClr val="bg1">
                  <a:alpha val="4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 flipV="1">
            <a:off x="0" y="6309360"/>
            <a:ext cx="12188825" cy="548640"/>
            <a:chOff x="0" y="0"/>
            <a:chExt cx="12188825" cy="713232"/>
          </a:xfrm>
        </p:grpSpPr>
        <p:sp>
          <p:nvSpPr>
            <p:cNvPr id="9" name="Rectangle 8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6736" y="0"/>
            <a:ext cx="12188825" cy="548640"/>
            <a:chOff x="0" y="0"/>
            <a:chExt cx="12188825" cy="713232"/>
          </a:xfrm>
        </p:grpSpPr>
        <p:sp>
          <p:nvSpPr>
            <p:cNvPr id="12" name="Rectangle 11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6/3/2015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520" y="1188720"/>
            <a:ext cx="9966960" cy="2514600"/>
          </a:xfrm>
        </p:spPr>
        <p:txBody>
          <a:bodyPr anchor="b">
            <a:normAutofit/>
          </a:bodyPr>
          <a:lstStyle>
            <a:lvl1pPr algn="ctr">
              <a:defRPr sz="5400" b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2520" y="3749040"/>
            <a:ext cx="9966960" cy="914400"/>
          </a:xfr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120" y="1673352"/>
            <a:ext cx="4572000" cy="4343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673352"/>
            <a:ext cx="4572000" cy="4343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9FD0-C37A-4F50-8F3B-5FA0D9D0B42F}" type="datetimeFigureOut">
              <a:rPr lang="en-US"/>
              <a:t>6/3/2015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6EF73-9DB8-4763-865F-2F88181A47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305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600200"/>
            <a:ext cx="4572000" cy="758952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120" y="2441448"/>
            <a:ext cx="4572000" cy="358444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600200"/>
            <a:ext cx="4572000" cy="758952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441448"/>
            <a:ext cx="4572000" cy="358444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6/3/2015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708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6/3/2015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40000"/>
                  <a:lumOff val="60000"/>
                  <a:alpha val="35000"/>
                </a:schemeClr>
              </a:gs>
              <a:gs pos="0">
                <a:schemeClr val="bg1">
                  <a:alpha val="4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6/3/2015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40000"/>
                  <a:lumOff val="60000"/>
                  <a:alpha val="35000"/>
                </a:schemeClr>
              </a:gs>
              <a:gs pos="0">
                <a:schemeClr val="bg1">
                  <a:alpha val="4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0" y="0"/>
            <a:ext cx="12188825" cy="548640"/>
            <a:chOff x="0" y="0"/>
            <a:chExt cx="12188825" cy="713232"/>
          </a:xfrm>
        </p:grpSpPr>
        <p:sp>
          <p:nvSpPr>
            <p:cNvPr id="9" name="Rectangle 8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160" y="1828800"/>
            <a:ext cx="365760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005840"/>
            <a:ext cx="72237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8160" y="4206240"/>
            <a:ext cx="3657600" cy="164592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6/3/2015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40000"/>
                  <a:lumOff val="60000"/>
                  <a:alpha val="35000"/>
                </a:schemeClr>
              </a:gs>
              <a:gs pos="0">
                <a:schemeClr val="bg1">
                  <a:alpha val="4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160" y="1828800"/>
            <a:ext cx="365760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640" y="548640"/>
            <a:ext cx="6675120" cy="576072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8160" y="4206240"/>
            <a:ext cx="3657600" cy="164592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6/3/2015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0" y="0"/>
            <a:ext cx="7772400" cy="548640"/>
            <a:chOff x="0" y="0"/>
            <a:chExt cx="12188825" cy="713232"/>
          </a:xfrm>
        </p:grpSpPr>
        <p:sp>
          <p:nvSpPr>
            <p:cNvPr id="9" name="Rectangle 8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1" name="Group 10"/>
          <p:cNvGrpSpPr/>
          <p:nvPr/>
        </p:nvGrpSpPr>
        <p:grpSpPr>
          <a:xfrm flipV="1">
            <a:off x="0" y="6309360"/>
            <a:ext cx="7772400" cy="548640"/>
            <a:chOff x="0" y="0"/>
            <a:chExt cx="12188825" cy="713232"/>
          </a:xfrm>
        </p:grpSpPr>
        <p:sp>
          <p:nvSpPr>
            <p:cNvPr id="12" name="Rectangle 11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4" name="Group 13"/>
          <p:cNvGrpSpPr/>
          <p:nvPr/>
        </p:nvGrpSpPr>
        <p:grpSpPr>
          <a:xfrm rot="5400000" flipV="1">
            <a:off x="-3154680" y="3154680"/>
            <a:ext cx="6858000" cy="548640"/>
            <a:chOff x="0" y="0"/>
            <a:chExt cx="12188825" cy="713232"/>
          </a:xfrm>
        </p:grpSpPr>
        <p:sp>
          <p:nvSpPr>
            <p:cNvPr id="15" name="Rectangle 14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7" name="Group 16"/>
          <p:cNvGrpSpPr/>
          <p:nvPr/>
        </p:nvGrpSpPr>
        <p:grpSpPr>
          <a:xfrm rot="16200000" flipH="1" flipV="1">
            <a:off x="4069079" y="3154681"/>
            <a:ext cx="6858000" cy="548640"/>
            <a:chOff x="0" y="0"/>
            <a:chExt cx="12188825" cy="713232"/>
          </a:xfrm>
        </p:grpSpPr>
        <p:sp>
          <p:nvSpPr>
            <p:cNvPr id="18" name="Rectangle 17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ectangle 18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6/3/2015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6/3/2015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6000"/>
              </a:schemeClr>
            </a:gs>
            <a:gs pos="79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white">
          <a:xfrm>
            <a:off x="0" y="0"/>
            <a:ext cx="12188952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40000"/>
                  <a:lumOff val="60000"/>
                  <a:alpha val="35000"/>
                </a:schemeClr>
              </a:gs>
              <a:gs pos="0">
                <a:schemeClr val="bg1">
                  <a:alpha val="4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 bwMode="auto">
          <a:xfrm>
            <a:off x="0" y="6309360"/>
            <a:ext cx="12188825" cy="502920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 bwMode="auto">
          <a:xfrm>
            <a:off x="0" y="6703255"/>
            <a:ext cx="12188825" cy="154745"/>
          </a:xfrm>
          <a:prstGeom prst="rect">
            <a:avLst/>
          </a:prstGeom>
          <a:solidFill>
            <a:schemeClr val="accent1">
              <a:alpha val="2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438912"/>
            <a:ext cx="9509760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673352"/>
            <a:ext cx="950976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391656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6/3/2015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1120" y="6391656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10800" y="6391656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CA8D9AD5-F248-4919-864A-CFD76CC027D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pos="3840">
          <p15:clr>
            <a:srgbClr val="F26B43"/>
          </p15:clr>
        </p15:guide>
        <p15:guide id="5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://www.tdf.org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oopseattle.org/" TargetMode="External"/><Relationship Id="rId2" Type="http://schemas.openxmlformats.org/officeDocument/2006/relationships/hyperlink" Target="mailto:cheripz@gmail.co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FUNdraising</a:t>
            </a:r>
            <a:r>
              <a:rPr lang="en-US" dirty="0" smtClean="0"/>
              <a:t> and </a:t>
            </a:r>
            <a:br>
              <a:rPr lang="en-US" dirty="0" smtClean="0"/>
            </a:br>
            <a:r>
              <a:rPr lang="en-US" dirty="0" smtClean="0"/>
              <a:t>creating a movement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Let’s loop </a:t>
            </a:r>
            <a:r>
              <a:rPr lang="en-US" dirty="0" err="1" smtClean="0"/>
              <a:t>seattle’s</a:t>
            </a:r>
            <a:r>
              <a:rPr lang="en-US" dirty="0" smtClean="0"/>
              <a:t> lessons learned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874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Define the problem: people miss out, but loops help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16884" y="1737898"/>
            <a:ext cx="10411609" cy="4343400"/>
          </a:xfrm>
        </p:spPr>
        <p:txBody>
          <a:bodyPr/>
          <a:lstStyle/>
          <a:p>
            <a:r>
              <a:rPr lang="en-US" dirty="0" smtClean="0"/>
              <a:t>Thousands of venues across Puget Sound have little or no hearing access </a:t>
            </a:r>
          </a:p>
          <a:p>
            <a:r>
              <a:rPr lang="en-US" dirty="0" smtClean="0"/>
              <a:t>Tens of thousands of people with hearing loss miss out</a:t>
            </a:r>
          </a:p>
          <a:p>
            <a:pPr lvl="1"/>
            <a:r>
              <a:rPr lang="en-US" dirty="0" smtClean="0"/>
              <a:t>Many simply stay home because they can’t hear clearly</a:t>
            </a:r>
          </a:p>
          <a:p>
            <a:pPr lvl="1"/>
            <a:r>
              <a:rPr lang="en-US" dirty="0" smtClean="0"/>
              <a:t>Careers are stalled</a:t>
            </a:r>
          </a:p>
          <a:p>
            <a:pPr lvl="1"/>
            <a:r>
              <a:rPr lang="en-US" dirty="0" smtClean="0"/>
              <a:t>Service suffers and slows down</a:t>
            </a:r>
          </a:p>
          <a:p>
            <a:pPr lvl="1"/>
            <a:r>
              <a:rPr lang="en-US" dirty="0" smtClean="0"/>
              <a:t>Civic, volunteer involvement decreases</a:t>
            </a:r>
          </a:p>
          <a:p>
            <a:pPr lvl="1"/>
            <a:r>
              <a:rPr lang="en-US" dirty="0" smtClean="0"/>
              <a:t>Precious time and events with friends, family are lost</a:t>
            </a:r>
          </a:p>
          <a:p>
            <a:pPr lvl="1"/>
            <a:r>
              <a:rPr lang="en-US" dirty="0" smtClean="0"/>
              <a:t>People with hearing loss can become isolated, depressed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2005" y="5066852"/>
            <a:ext cx="2198648" cy="145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32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Tell them who you are: We are LLS. We are legion!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1085" y="2135001"/>
            <a:ext cx="9509760" cy="4343400"/>
          </a:xfrm>
        </p:spPr>
        <p:txBody>
          <a:bodyPr/>
          <a:lstStyle/>
          <a:p>
            <a:r>
              <a:rPr lang="en-US" dirty="0" smtClean="0"/>
              <a:t>Let’s Loop Seattle was founded to raise awareness, guide venues, support hearing access across Puget Sound</a:t>
            </a:r>
          </a:p>
          <a:p>
            <a:r>
              <a:rPr lang="en-US" dirty="0" smtClean="0"/>
              <a:t>Share the sound! Break down barriers to employment, transportation, government services, telecommunications, entertainment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0381" y="3954351"/>
            <a:ext cx="2511238" cy="252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61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Think sideways to find a way 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1727140"/>
            <a:ext cx="9509760" cy="4343400"/>
          </a:xfrm>
        </p:spPr>
        <p:txBody>
          <a:bodyPr/>
          <a:lstStyle/>
          <a:p>
            <a:r>
              <a:rPr lang="en-US" dirty="0" smtClean="0"/>
              <a:t>In 2013, I gave a </a:t>
            </a:r>
            <a:r>
              <a:rPr lang="en-US" dirty="0" err="1" smtClean="0"/>
              <a:t>PechaKucha</a:t>
            </a:r>
            <a:r>
              <a:rPr lang="en-US" dirty="0" smtClean="0"/>
              <a:t> talk</a:t>
            </a:r>
          </a:p>
          <a:p>
            <a:r>
              <a:rPr lang="en-US" dirty="0" smtClean="0"/>
              <a:t>Installed a temporary loop in Seattle Center’s Rainier Room</a:t>
            </a:r>
          </a:p>
          <a:p>
            <a:r>
              <a:rPr lang="en-US" dirty="0" smtClean="0"/>
              <a:t>Inspired </a:t>
            </a:r>
            <a:r>
              <a:rPr lang="en-US" dirty="0" err="1" smtClean="0"/>
              <a:t>Stroum</a:t>
            </a:r>
            <a:r>
              <a:rPr lang="en-US" dirty="0" smtClean="0"/>
              <a:t> Jewish Community Center to include loops in their funding request!</a:t>
            </a:r>
          </a:p>
          <a:p>
            <a:r>
              <a:rPr lang="en-US" dirty="0" smtClean="0"/>
              <a:t>Informed Seattle’s change-makers, started conversation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0660" y="220980"/>
            <a:ext cx="2857500" cy="1524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2425" y="3898840"/>
            <a:ext cx="3867150" cy="258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35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45285" y="143077"/>
            <a:ext cx="9509760" cy="1088136"/>
          </a:xfrm>
        </p:spPr>
        <p:txBody>
          <a:bodyPr/>
          <a:lstStyle/>
          <a:p>
            <a:r>
              <a:rPr lang="en-US" dirty="0" smtClean="0"/>
              <a:t>What am I giving to, exactly? 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41120" y="1525434"/>
            <a:ext cx="9509760" cy="2898648"/>
          </a:xfrm>
        </p:spPr>
        <p:txBody>
          <a:bodyPr/>
          <a:lstStyle/>
          <a:p>
            <a:r>
              <a:rPr lang="en-US" dirty="0" smtClean="0"/>
              <a:t>Let people know just what a loop is</a:t>
            </a:r>
            <a:endParaRPr lang="en-US" dirty="0"/>
          </a:p>
          <a:p>
            <a:r>
              <a:rPr lang="en-US" dirty="0" smtClean="0"/>
              <a:t>The discreet, well-loved, most-used, most-powerful hearing access technology</a:t>
            </a:r>
          </a:p>
          <a:p>
            <a:r>
              <a:rPr lang="en-US" dirty="0" smtClean="0"/>
              <a:t>A simple copper wire around a space, room, or counter</a:t>
            </a:r>
          </a:p>
          <a:p>
            <a:r>
              <a:rPr lang="en-US" dirty="0" smtClean="0"/>
              <a:t>Feeds into PA system/microphone</a:t>
            </a:r>
          </a:p>
          <a:p>
            <a:r>
              <a:rPr lang="en-US" dirty="0" smtClean="0"/>
              <a:t>Sends sound directly to a user’s hearing aid or CI, customized to users</a:t>
            </a:r>
          </a:p>
          <a:p>
            <a:r>
              <a:rPr lang="en-US" dirty="0" smtClean="0"/>
              <a:t>Unparalleled communication and comprehension for people with hearing loss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9175" y="4718304"/>
            <a:ext cx="253365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 title="SmartArt"/>
          <p:cNvSpPr>
            <a:spLocks noGrp="1"/>
          </p:cNvSpPr>
          <p:nvPr>
            <p:ph type="title"/>
          </p:nvPr>
        </p:nvSpPr>
        <p:spPr>
          <a:xfrm>
            <a:off x="1139414" y="223759"/>
            <a:ext cx="9509760" cy="1088136"/>
          </a:xfrm>
        </p:spPr>
        <p:txBody>
          <a:bodyPr/>
          <a:lstStyle/>
          <a:p>
            <a:r>
              <a:rPr lang="en-US" dirty="0" smtClean="0"/>
              <a:t>Personal stories draw people in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My story began in Ireland, hearing through a loop for the first time</a:t>
            </a:r>
          </a:p>
          <a:p>
            <a:r>
              <a:rPr lang="en-US" dirty="0" smtClean="0"/>
              <a:t>I knew I had to bring this technology back home to as many people as possible</a:t>
            </a:r>
          </a:p>
          <a:p>
            <a:r>
              <a:rPr lang="en-US" dirty="0" smtClean="0"/>
              <a:t>The power of one story can move hearts--and mountains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7734" y="3502593"/>
            <a:ext cx="4113119" cy="304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76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138160" y="228600"/>
            <a:ext cx="3657600" cy="2286000"/>
          </a:xfrm>
        </p:spPr>
        <p:txBody>
          <a:bodyPr/>
          <a:lstStyle/>
          <a:p>
            <a:r>
              <a:rPr lang="en-US" dirty="0" smtClean="0"/>
              <a:t>One story connects, ignites others</a:t>
            </a:r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6546" t="19457" r="6546" b="-1"/>
          <a:stretch/>
        </p:blipFill>
        <p:spPr>
          <a:xfrm>
            <a:off x="548640" y="1054249"/>
            <a:ext cx="6675120" cy="4631167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8138160" y="3143922"/>
            <a:ext cx="3657600" cy="3028277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 met Dr. David Myers, at the 2011 HLAA convention, and our stories mirrored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Dr. Myers launched Loop America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Message, voice are amplified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0113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160" y="-336176"/>
            <a:ext cx="3657600" cy="2286000"/>
          </a:xfrm>
        </p:spPr>
        <p:txBody>
          <a:bodyPr/>
          <a:lstStyle/>
          <a:p>
            <a:r>
              <a:rPr lang="en-US" dirty="0" smtClean="0"/>
              <a:t>The fire spreads</a:t>
            </a:r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5696" b="15696"/>
          <a:stretch>
            <a:fillRect/>
          </a:stretch>
        </p:blipFill>
        <p:spPr>
          <a:xfrm>
            <a:off x="3783385" y="2971800"/>
            <a:ext cx="3794762" cy="3274932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8160" y="2525358"/>
            <a:ext cx="3657600" cy="164592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6995" y="293146"/>
            <a:ext cx="4992781" cy="18706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188" y="2419269"/>
            <a:ext cx="3224214" cy="278002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8160" y="2419269"/>
            <a:ext cx="3933413" cy="217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19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 a clear, compelling vision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type="body" idx="1"/>
          </p:nvPr>
        </p:nvSpPr>
        <p:spPr>
          <a:xfrm>
            <a:off x="1341120" y="860612"/>
            <a:ext cx="9805987" cy="4545013"/>
          </a:xfrm>
        </p:spPr>
        <p:txBody>
          <a:bodyPr/>
          <a:lstStyle/>
          <a:p>
            <a:r>
              <a:rPr lang="en-US" cap="none" dirty="0" smtClean="0"/>
              <a:t>Let’s </a:t>
            </a:r>
            <a:r>
              <a:rPr lang="en-US" cap="none" dirty="0"/>
              <a:t>L</a:t>
            </a:r>
            <a:r>
              <a:rPr lang="en-US" cap="none" dirty="0" smtClean="0"/>
              <a:t>oop </a:t>
            </a:r>
            <a:r>
              <a:rPr lang="en-US" cap="none" dirty="0"/>
              <a:t>S</a:t>
            </a:r>
            <a:r>
              <a:rPr lang="en-US" cap="none" dirty="0" smtClean="0"/>
              <a:t>eattle aims to….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b="0" dirty="0" smtClean="0"/>
              <a:t>Create awareness about hearing loss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b="0" dirty="0" smtClean="0"/>
              <a:t>Support barrier-free hearing access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b="0" dirty="0" smtClean="0"/>
              <a:t>Create a culture where hearing loss is acknowledged and hearing aid use is encouraged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b="0" dirty="0"/>
              <a:t> </a:t>
            </a:r>
            <a:r>
              <a:rPr lang="en-US" b="0" dirty="0" smtClean="0"/>
              <a:t>Imagine the next 50 years living in a community designed for engagement and accessibility, where all people can gather and join the conversation</a:t>
            </a:r>
            <a:endParaRPr lang="en-US" b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7297" y="4481231"/>
            <a:ext cx="3557868" cy="213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47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</a:t>
            </a:r>
            <a:r>
              <a:rPr lang="en-US" dirty="0" smtClean="0"/>
              <a:t>do you want the world to look </a:t>
            </a:r>
            <a:r>
              <a:rPr lang="en-US" dirty="0" smtClean="0"/>
              <a:t>like? </a:t>
            </a:r>
            <a:endParaRPr lang="en-US" dirty="0"/>
          </a:p>
        </p:txBody>
      </p:sp>
      <p:pic>
        <p:nvPicPr>
          <p:cNvPr id="9" name="Content Placeholder 8" descr="Loop 4-16 FINAL-30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1" t="19900" r="371" b="1981"/>
          <a:stretch/>
        </p:blipFill>
        <p:spPr>
          <a:xfrm>
            <a:off x="2773776" y="2550460"/>
            <a:ext cx="6644447" cy="3937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74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 a movement, feed the fire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17638" y="1731589"/>
            <a:ext cx="9509760" cy="4343400"/>
          </a:xfrm>
          <a:prstGeom prst="rect">
            <a:avLst/>
          </a:prstGeom>
        </p:spPr>
        <p:txBody>
          <a:bodyPr/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Draw your resources around you, beginning with supporters</a:t>
            </a:r>
          </a:p>
          <a:p>
            <a:r>
              <a:rPr lang="en-US" dirty="0" smtClean="0"/>
              <a:t>Who is on your team?</a:t>
            </a:r>
          </a:p>
          <a:p>
            <a:r>
              <a:rPr lang="en-US" dirty="0" smtClean="0"/>
              <a:t>Launch party – create festive atmosphere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9987" y="3692406"/>
            <a:ext cx="4249271" cy="282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81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 a communications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5141" y="1686799"/>
            <a:ext cx="9509760" cy="4343400"/>
          </a:xfrm>
        </p:spPr>
        <p:txBody>
          <a:bodyPr/>
          <a:lstStyle/>
          <a:p>
            <a:r>
              <a:rPr lang="en-US" dirty="0" smtClean="0"/>
              <a:t>Website</a:t>
            </a:r>
          </a:p>
          <a:p>
            <a:r>
              <a:rPr lang="en-US" dirty="0" smtClean="0"/>
              <a:t>Collateral</a:t>
            </a:r>
          </a:p>
          <a:p>
            <a:r>
              <a:rPr lang="en-US" dirty="0" smtClean="0"/>
              <a:t>Social media </a:t>
            </a:r>
            <a:br>
              <a:rPr lang="en-US" dirty="0" smtClean="0"/>
            </a:br>
            <a:r>
              <a:rPr lang="en-US" dirty="0" smtClean="0"/>
              <a:t>(Twitter, FB, Instagram,</a:t>
            </a:r>
            <a:br>
              <a:rPr lang="en-US" dirty="0" smtClean="0"/>
            </a:br>
            <a:r>
              <a:rPr lang="en-US" dirty="0" smtClean="0"/>
              <a:t> Pinterest, LinkedIn)</a:t>
            </a:r>
          </a:p>
          <a:p>
            <a:r>
              <a:rPr lang="en-US" dirty="0" smtClean="0"/>
              <a:t>Blog</a:t>
            </a:r>
          </a:p>
          <a:p>
            <a:r>
              <a:rPr lang="en-US" dirty="0"/>
              <a:t>P</a:t>
            </a:r>
            <a:r>
              <a:rPr lang="en-US" dirty="0" smtClean="0"/>
              <a:t>aid help, if you can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390" y="1686799"/>
            <a:ext cx="6620210" cy="289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317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920" y="399209"/>
            <a:ext cx="9509760" cy="1088136"/>
          </a:xfrm>
        </p:spPr>
        <p:txBody>
          <a:bodyPr/>
          <a:lstStyle/>
          <a:p>
            <a:r>
              <a:rPr lang="en-US" dirty="0" smtClean="0"/>
              <a:t>Build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1120" y="1821270"/>
            <a:ext cx="9509760" cy="4343400"/>
          </a:xfrm>
        </p:spPr>
        <p:txBody>
          <a:bodyPr/>
          <a:lstStyle/>
          <a:p>
            <a:r>
              <a:rPr lang="en-US" dirty="0" smtClean="0"/>
              <a:t>Movers &amp; shakers; thought leaders</a:t>
            </a:r>
          </a:p>
          <a:p>
            <a:r>
              <a:rPr lang="en-US" dirty="0" smtClean="0"/>
              <a:t>Donors</a:t>
            </a:r>
          </a:p>
          <a:p>
            <a:r>
              <a:rPr lang="en-US" dirty="0" smtClean="0"/>
              <a:t>Everyday people who need help</a:t>
            </a:r>
          </a:p>
          <a:p>
            <a:r>
              <a:rPr lang="en-US" dirty="0" smtClean="0"/>
              <a:t>Similar </a:t>
            </a:r>
            <a:r>
              <a:rPr lang="en-US" dirty="0" smtClean="0"/>
              <a:t>organizations</a:t>
            </a:r>
          </a:p>
          <a:p>
            <a:pPr lvl="1"/>
            <a:r>
              <a:rPr lang="en-US" dirty="0" smtClean="0"/>
              <a:t>Hearing, Speech, &amp; Deafness Center</a:t>
            </a:r>
          </a:p>
          <a:p>
            <a:pPr lvl="1"/>
            <a:r>
              <a:rPr lang="en-US" dirty="0" smtClean="0"/>
              <a:t>University of Washington Audiology</a:t>
            </a:r>
          </a:p>
          <a:p>
            <a:pPr lvl="1"/>
            <a:r>
              <a:rPr lang="en-US" dirty="0" smtClean="0"/>
              <a:t>Office of the Deaf &amp; Hard of Hearing</a:t>
            </a:r>
            <a:br>
              <a:rPr lang="en-US" dirty="0" smtClean="0"/>
            </a:br>
            <a:r>
              <a:rPr lang="en-US" dirty="0" smtClean="0"/>
              <a:t>(State of Washington)</a:t>
            </a:r>
          </a:p>
          <a:p>
            <a:pPr lvl="1"/>
            <a:r>
              <a:rPr lang="en-US" dirty="0" smtClean="0"/>
              <a:t>NW Universal Design Council</a:t>
            </a:r>
          </a:p>
          <a:p>
            <a:pPr lvl="1"/>
            <a:r>
              <a:rPr lang="en-US" dirty="0" smtClean="0"/>
              <a:t>Washington Access Fund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853047"/>
            <a:ext cx="5827059" cy="388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42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Success brings more success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and more loops being installed</a:t>
            </a:r>
          </a:p>
          <a:p>
            <a:r>
              <a:rPr lang="en-US" dirty="0" smtClean="0"/>
              <a:t>Bellevue Library, Burlington Library, churches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836" y="793376"/>
            <a:ext cx="4055085" cy="37382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588" y="2805055"/>
            <a:ext cx="4951207" cy="3713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4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ambassadors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9270" y="1679630"/>
            <a:ext cx="5261610" cy="4343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Once someone’s heard through a loop, they often become an ambassador</a:t>
            </a:r>
          </a:p>
          <a:p>
            <a:r>
              <a:rPr lang="en-US" sz="2800" dirty="0" smtClean="0"/>
              <a:t>Maggie </a:t>
            </a:r>
            <a:r>
              <a:rPr lang="en-US" sz="2800" dirty="0" err="1" smtClean="0"/>
              <a:t>Buckholz</a:t>
            </a:r>
            <a:r>
              <a:rPr lang="en-US" sz="2800" dirty="0" smtClean="0"/>
              <a:t>, library manager, not only installed a loop but now advocates for MORE loops</a:t>
            </a:r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1695449"/>
            <a:ext cx="3219450" cy="431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190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363" y="134112"/>
            <a:ext cx="9509760" cy="1088136"/>
          </a:xfrm>
        </p:spPr>
        <p:txBody>
          <a:bodyPr/>
          <a:lstStyle/>
          <a:p>
            <a:r>
              <a:rPr lang="en-US" dirty="0" smtClean="0"/>
              <a:t>Personal testimonials </a:t>
            </a:r>
            <a:r>
              <a:rPr lang="en-US" dirty="0" smtClean="0"/>
              <a:t>put a face on hearing loss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3055" y="1687722"/>
            <a:ext cx="8096475" cy="4343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 experienced the euphoria as I sat alongside 600 people at the looped Wicked performance at Kennedy Center</a:t>
            </a:r>
          </a:p>
          <a:p>
            <a:pPr marL="45720" indent="0">
              <a:buNone/>
            </a:pPr>
            <a:endParaRPr lang="en-US" sz="2400" dirty="0"/>
          </a:p>
          <a:p>
            <a:pPr marL="45720" indent="0">
              <a:buNone/>
            </a:pPr>
            <a:r>
              <a:rPr lang="en-US" sz="2400" dirty="0" smtClean="0"/>
              <a:t>“</a:t>
            </a:r>
            <a:r>
              <a:rPr lang="en-US" sz="2400" i="1" dirty="0" smtClean="0"/>
              <a:t>There I was at ‘Wicked,” weeping uncontrollably—and I don’t even like musicals. For the first time since I lost most of my hearing, live music was perfectly clear, perfectly clean, and incredibly rich.”  --Richard </a:t>
            </a:r>
            <a:r>
              <a:rPr lang="en-US" sz="2400" i="1" dirty="0" err="1" smtClean="0"/>
              <a:t>Einhorn</a:t>
            </a:r>
            <a:r>
              <a:rPr lang="en-US" sz="2400" i="1" dirty="0" smtClean="0"/>
              <a:t>, composer</a:t>
            </a:r>
          </a:p>
          <a:p>
            <a:pPr marL="45720" indent="0">
              <a:buNone/>
            </a:pPr>
            <a:endParaRPr lang="en-US" sz="2400" dirty="0"/>
          </a:p>
          <a:p>
            <a:pPr marL="45720" indent="0">
              <a:buNone/>
            </a:pP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363" y="1710636"/>
            <a:ext cx="1726042" cy="257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66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256133"/>
            <a:ext cx="9509760" cy="1088136"/>
          </a:xfrm>
        </p:spPr>
        <p:txBody>
          <a:bodyPr/>
          <a:lstStyle/>
          <a:p>
            <a:r>
              <a:rPr lang="en-US" dirty="0" smtClean="0"/>
              <a:t>Transformational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Town Hall Seattle installs loop </a:t>
            </a:r>
          </a:p>
          <a:p>
            <a:r>
              <a:rPr lang="en-US" dirty="0" smtClean="0"/>
              <a:t>Launch party </a:t>
            </a:r>
          </a:p>
          <a:p>
            <a:r>
              <a:rPr lang="en-US" dirty="0" smtClean="0"/>
              <a:t>Catapults to new levels of awareness, </a:t>
            </a:r>
            <a:br>
              <a:rPr lang="en-US" dirty="0" smtClean="0"/>
            </a:br>
            <a:r>
              <a:rPr lang="en-US" dirty="0" smtClean="0"/>
              <a:t>victories, donations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8050" y="765709"/>
            <a:ext cx="4082049" cy="35615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3319" y="3419654"/>
            <a:ext cx="4444731" cy="2966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20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Following the leader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2488" y="1673352"/>
            <a:ext cx="9509760" cy="4343400"/>
          </a:xfrm>
        </p:spPr>
        <p:txBody>
          <a:bodyPr/>
          <a:lstStyle/>
          <a:p>
            <a:r>
              <a:rPr lang="en-US" dirty="0" smtClean="0"/>
              <a:t>Loops now being considered at Seattle Rep, Seattle Children’s Theatre, plus city councils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1293" y="3645790"/>
            <a:ext cx="2975332" cy="28970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998" y="2341582"/>
            <a:ext cx="2209800" cy="16573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120" y="2560657"/>
            <a:ext cx="238125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532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else can loops go?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8129" y="2063317"/>
            <a:ext cx="4691175" cy="28678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477" y="2063317"/>
            <a:ext cx="4745286" cy="287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018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else can loops go?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8021" y="2130014"/>
            <a:ext cx="4832803" cy="29447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054" y="2040279"/>
            <a:ext cx="5224512" cy="312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630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784" y="266790"/>
            <a:ext cx="9509760" cy="1088136"/>
          </a:xfrm>
        </p:spPr>
        <p:txBody>
          <a:bodyPr/>
          <a:lstStyle/>
          <a:p>
            <a:r>
              <a:rPr lang="en-US" dirty="0" smtClean="0"/>
              <a:t>Fish where the fish are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Funds are available if you </a:t>
            </a:r>
            <a:r>
              <a:rPr lang="en-US" i="1" dirty="0" smtClean="0"/>
              <a:t>look</a:t>
            </a:r>
          </a:p>
          <a:p>
            <a:pPr lvl="1"/>
            <a:r>
              <a:rPr lang="en-US" dirty="0" smtClean="0"/>
              <a:t>4Culture (Seattle)</a:t>
            </a:r>
          </a:p>
          <a:p>
            <a:pPr lvl="1"/>
            <a:r>
              <a:rPr lang="en-US" dirty="0" smtClean="0"/>
              <a:t>Washington Access Fund</a:t>
            </a:r>
          </a:p>
          <a:p>
            <a:pPr lvl="1"/>
            <a:r>
              <a:rPr lang="en-US" dirty="0" smtClean="0"/>
              <a:t>Theatre Development Fund (</a:t>
            </a:r>
            <a:r>
              <a:rPr lang="en-US" dirty="0" smtClean="0">
                <a:hlinkClick r:id="rId2"/>
              </a:rPr>
              <a:t>www.tdf.org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Equipment grants</a:t>
            </a:r>
          </a:p>
          <a:p>
            <a:pPr lvl="1"/>
            <a:r>
              <a:rPr lang="en-US" dirty="0" smtClean="0"/>
              <a:t>Private foundations</a:t>
            </a:r>
          </a:p>
          <a:p>
            <a:pPr lvl="1"/>
            <a:r>
              <a:rPr lang="en-US" dirty="0" smtClean="0"/>
              <a:t>State, local, county, federal programs</a:t>
            </a:r>
          </a:p>
          <a:p>
            <a:pPr lvl="1"/>
            <a:r>
              <a:rPr lang="en-US" dirty="0" smtClean="0"/>
              <a:t>Private individuals </a:t>
            </a:r>
          </a:p>
          <a:p>
            <a:pPr lvl="1"/>
            <a:r>
              <a:rPr lang="en-US" dirty="0" smtClean="0"/>
              <a:t>Thought, business, arts, cultural leaders</a:t>
            </a:r>
          </a:p>
          <a:p>
            <a:pPr lvl="1"/>
            <a:r>
              <a:rPr lang="en-US" dirty="0" smtClean="0"/>
              <a:t>Who do you know who’s been impacted by hearing loss?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3734" y="1673352"/>
            <a:ext cx="2789928" cy="3719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188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320" y="304509"/>
            <a:ext cx="9509760" cy="1088136"/>
          </a:xfrm>
        </p:spPr>
        <p:txBody>
          <a:bodyPr/>
          <a:lstStyle/>
          <a:p>
            <a:r>
              <a:rPr lang="en-US" dirty="0" smtClean="0"/>
              <a:t>Ask for support, help, engagement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545" y="1816563"/>
            <a:ext cx="5893706" cy="4343400"/>
          </a:xfrm>
        </p:spPr>
        <p:txBody>
          <a:bodyPr/>
          <a:lstStyle/>
          <a:p>
            <a:r>
              <a:rPr lang="en-US" dirty="0" smtClean="0"/>
              <a:t>Ask HLAA members and your constituents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ake access requests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rite letters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hank venues who provide access </a:t>
            </a:r>
            <a:endParaRPr lang="en-US" dirty="0"/>
          </a:p>
          <a:p>
            <a:pPr lvl="1"/>
            <a:r>
              <a:rPr lang="en-US" dirty="0" smtClean="0"/>
              <a:t>Connect via social media</a:t>
            </a:r>
          </a:p>
          <a:p>
            <a:r>
              <a:rPr lang="en-US" dirty="0" err="1" smtClean="0"/>
              <a:t>GiveBIG</a:t>
            </a:r>
            <a:r>
              <a:rPr lang="en-US" dirty="0" smtClean="0"/>
              <a:t>, Seattle’s one-day give-fest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3551" y="1527048"/>
            <a:ext cx="5312073" cy="449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617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Persistence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2590" y="1660398"/>
            <a:ext cx="9509760" cy="4343400"/>
          </a:xfrm>
        </p:spPr>
        <p:txBody>
          <a:bodyPr/>
          <a:lstStyle/>
          <a:p>
            <a:r>
              <a:rPr lang="en-US" dirty="0" smtClean="0"/>
              <a:t>Expect setbacks</a:t>
            </a:r>
          </a:p>
          <a:p>
            <a:r>
              <a:rPr lang="en-US" dirty="0" smtClean="0"/>
              <a:t>Think laterally</a:t>
            </a:r>
          </a:p>
          <a:p>
            <a:r>
              <a:rPr lang="en-US" dirty="0" smtClean="0"/>
              <a:t>When in doubt, collaborate!</a:t>
            </a:r>
          </a:p>
          <a:p>
            <a:r>
              <a:rPr lang="en-US" dirty="0" smtClean="0"/>
              <a:t>Follow-up with venues</a:t>
            </a:r>
          </a:p>
          <a:p>
            <a:pPr lvl="1"/>
            <a:r>
              <a:rPr lang="en-US" dirty="0" smtClean="0"/>
              <a:t>Signage</a:t>
            </a:r>
          </a:p>
          <a:p>
            <a:pPr lvl="1"/>
            <a:r>
              <a:rPr lang="en-US" dirty="0" smtClean="0"/>
              <a:t>Testing</a:t>
            </a:r>
          </a:p>
          <a:p>
            <a:pPr lvl="1"/>
            <a:r>
              <a:rPr lang="en-US" dirty="0" smtClean="0"/>
              <a:t>Maintenance</a:t>
            </a:r>
          </a:p>
          <a:p>
            <a:pPr lvl="1"/>
            <a:r>
              <a:rPr lang="en-US" dirty="0" smtClean="0"/>
              <a:t>Staff training</a:t>
            </a:r>
          </a:p>
          <a:p>
            <a:pPr lvl="1"/>
            <a:r>
              <a:rPr lang="en-US" dirty="0" smtClean="0"/>
              <a:t>Marketing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7470" y="1660398"/>
            <a:ext cx="4853940" cy="388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633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more information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7370" y="1712642"/>
            <a:ext cx="9509760" cy="4343400"/>
          </a:xfrm>
        </p:spPr>
        <p:txBody>
          <a:bodyPr/>
          <a:lstStyle/>
          <a:p>
            <a:r>
              <a:rPr lang="en-US" dirty="0" smtClean="0"/>
              <a:t>Cheri Perazzoli (</a:t>
            </a:r>
            <a:r>
              <a:rPr lang="en-US" dirty="0" smtClean="0">
                <a:hlinkClick r:id="rId2"/>
              </a:rPr>
              <a:t>cheripz@gmail.com</a:t>
            </a:r>
            <a:r>
              <a:rPr lang="en-US" dirty="0" smtClean="0"/>
              <a:t>)</a:t>
            </a:r>
          </a:p>
          <a:p>
            <a:r>
              <a:rPr lang="en-US" dirty="0" smtClean="0"/>
              <a:t>Let’s Loop Seattle (</a:t>
            </a:r>
            <a:r>
              <a:rPr lang="en-US" dirty="0" smtClean="0">
                <a:hlinkClick r:id="rId3"/>
              </a:rPr>
              <a:t>www.loopseattle.org</a:t>
            </a:r>
            <a:r>
              <a:rPr lang="en-US" dirty="0" smtClean="0"/>
              <a:t>)</a:t>
            </a:r>
          </a:p>
          <a:p>
            <a:r>
              <a:rPr lang="en-US" dirty="0" smtClean="0"/>
              <a:t>Loop America</a:t>
            </a:r>
          </a:p>
          <a:p>
            <a:r>
              <a:rPr lang="en-US" dirty="0" smtClean="0"/>
              <a:t>HLAA-WA (hearingloss-wa.org)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6350" y="800100"/>
            <a:ext cx="2857500" cy="2857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0" y="3925490"/>
            <a:ext cx="4705350" cy="2646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280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heer Blue 16x9">
  <a:themeElements>
    <a:clrScheme name="AcademicScience">
      <a:dk1>
        <a:srgbClr val="000000"/>
      </a:dk1>
      <a:lt1>
        <a:sysClr val="window" lastClr="FFFFFF"/>
      </a:lt1>
      <a:dk2>
        <a:srgbClr val="1B1B1B"/>
      </a:dk2>
      <a:lt2>
        <a:srgbClr val="E5E8E8"/>
      </a:lt2>
      <a:accent1>
        <a:srgbClr val="00B0EA"/>
      </a:accent1>
      <a:accent2>
        <a:srgbClr val="45AE22"/>
      </a:accent2>
      <a:accent3>
        <a:srgbClr val="FFFF00"/>
      </a:accent3>
      <a:accent4>
        <a:srgbClr val="F2760D"/>
      </a:accent4>
      <a:accent5>
        <a:srgbClr val="BB2B35"/>
      </a:accent5>
      <a:accent6>
        <a:srgbClr val="6C3CA2"/>
      </a:accent6>
      <a:hlink>
        <a:srgbClr val="00B0EA"/>
      </a:hlink>
      <a:folHlink>
        <a:srgbClr val="969696"/>
      </a:folHlink>
    </a:clrScheme>
    <a:fontScheme name="Constantia">
      <a:maj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Sheer Blue">
      <a:dk1>
        <a:srgbClr val="000000"/>
      </a:dk1>
      <a:lt1>
        <a:sysClr val="window" lastClr="FFFFFF"/>
      </a:lt1>
      <a:dk2>
        <a:srgbClr val="323232"/>
      </a:dk2>
      <a:lt2>
        <a:srgbClr val="E5E8E8"/>
      </a:lt2>
      <a:accent1>
        <a:srgbClr val="14B4CA"/>
      </a:accent1>
      <a:accent2>
        <a:srgbClr val="F98A37"/>
      </a:accent2>
      <a:accent3>
        <a:srgbClr val="83C546"/>
      </a:accent3>
      <a:accent4>
        <a:srgbClr val="FFD937"/>
      </a:accent4>
      <a:accent5>
        <a:srgbClr val="6D79D1"/>
      </a:accent5>
      <a:accent6>
        <a:srgbClr val="E4607C"/>
      </a:accent6>
      <a:hlink>
        <a:srgbClr val="88CACA"/>
      </a:hlink>
      <a:folHlink>
        <a:srgbClr val="91A7CA"/>
      </a:folHlink>
    </a:clrScheme>
    <a:fontScheme name="Constantia">
      <a:maj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heer Blue">
      <a:dk1>
        <a:srgbClr val="000000"/>
      </a:dk1>
      <a:lt1>
        <a:sysClr val="window" lastClr="FFFFFF"/>
      </a:lt1>
      <a:dk2>
        <a:srgbClr val="323232"/>
      </a:dk2>
      <a:lt2>
        <a:srgbClr val="E5E8E8"/>
      </a:lt2>
      <a:accent1>
        <a:srgbClr val="14B4CA"/>
      </a:accent1>
      <a:accent2>
        <a:srgbClr val="F98A37"/>
      </a:accent2>
      <a:accent3>
        <a:srgbClr val="83C546"/>
      </a:accent3>
      <a:accent4>
        <a:srgbClr val="FFD937"/>
      </a:accent4>
      <a:accent5>
        <a:srgbClr val="6D79D1"/>
      </a:accent5>
      <a:accent6>
        <a:srgbClr val="E4607C"/>
      </a:accent6>
      <a:hlink>
        <a:srgbClr val="88CACA"/>
      </a:hlink>
      <a:folHlink>
        <a:srgbClr val="91A7CA"/>
      </a:folHlink>
    </a:clrScheme>
    <a:fontScheme name="Constantia">
      <a:maj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BAE80E2-BC63-4DD4-B0C8-1971B89A2F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Sheer blue border design presentation (widescreen)</Template>
  <TotalTime>0</TotalTime>
  <Words>759</Words>
  <Application>Microsoft Office PowerPoint</Application>
  <PresentationFormat>Widescreen</PresentationFormat>
  <Paragraphs>114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Constantia</vt:lpstr>
      <vt:lpstr>Sheer Blue 16x9</vt:lpstr>
      <vt:lpstr>FUNdraising and  creating a movement</vt:lpstr>
      <vt:lpstr>Define the problem: people miss out, but loops help</vt:lpstr>
      <vt:lpstr>Tell them who you are: We are LLS. We are legion!</vt:lpstr>
      <vt:lpstr>Think sideways to find a way in</vt:lpstr>
      <vt:lpstr>What am I giving to, exactly? </vt:lpstr>
      <vt:lpstr>Personal stories draw people in</vt:lpstr>
      <vt:lpstr>One story connects, ignites others</vt:lpstr>
      <vt:lpstr>The fire spreads</vt:lpstr>
      <vt:lpstr>Develop a clear, compelling vision</vt:lpstr>
      <vt:lpstr>What do you want the world to look like? </vt:lpstr>
      <vt:lpstr>Grow a movement, feed the fire</vt:lpstr>
      <vt:lpstr>Develop a communications plan</vt:lpstr>
      <vt:lpstr>Build relationships</vt:lpstr>
      <vt:lpstr>Success brings more success</vt:lpstr>
      <vt:lpstr>Create ambassadors</vt:lpstr>
      <vt:lpstr>Personal testimonials put a face on hearing loss</vt:lpstr>
      <vt:lpstr>Transformational projects</vt:lpstr>
      <vt:lpstr>Following the leader</vt:lpstr>
      <vt:lpstr>Where else can loops go?</vt:lpstr>
      <vt:lpstr>Where else can loops go?</vt:lpstr>
      <vt:lpstr>Fish where the fish are </vt:lpstr>
      <vt:lpstr>Ask for support, help, engagement</vt:lpstr>
      <vt:lpstr>Persistence</vt:lpstr>
      <vt:lpstr>For more information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2015-06-02T18:25:17Z</dcterms:created>
  <dcterms:modified xsi:type="dcterms:W3CDTF">2015-06-03T23:48:37Z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TC032134699991</vt:lpwstr>
  </property>
</Properties>
</file>