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77" r:id="rId3"/>
    <p:sldId id="258" r:id="rId4"/>
    <p:sldId id="259" r:id="rId5"/>
    <p:sldId id="257" r:id="rId6"/>
    <p:sldId id="260" r:id="rId7"/>
    <p:sldId id="261" r:id="rId8"/>
    <p:sldId id="262" r:id="rId9"/>
    <p:sldId id="263" r:id="rId10"/>
    <p:sldId id="274" r:id="rId11"/>
    <p:sldId id="264" r:id="rId12"/>
    <p:sldId id="265" r:id="rId13"/>
    <p:sldId id="269" r:id="rId14"/>
    <p:sldId id="270" r:id="rId15"/>
    <p:sldId id="275" r:id="rId16"/>
    <p:sldId id="271" r:id="rId17"/>
    <p:sldId id="272" r:id="rId18"/>
    <p:sldId id="273" r:id="rId19"/>
    <p:sldId id="266" r:id="rId20"/>
    <p:sldId id="267" r:id="rId21"/>
    <p:sldId id="268" r:id="rId22"/>
    <p:sldId id="27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0" d="100"/>
          <a:sy n="60" d="100"/>
        </p:scale>
        <p:origin x="1326" y="7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5/16/2016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5/16/2016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5/16/2016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5/16/2016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5/16/2016</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5/16/2016</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5/16/2016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5/16/2016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5/16/2016</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5/16/2016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5/16/2016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5/16/2016</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mmanuel@bellevuewa.og" TargetMode="External"/><Relationship Id="rId2" Type="http://schemas.openxmlformats.org/officeDocument/2006/relationships/hyperlink" Target="mailto:jmechem@bellevuewa.gov"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ci.bellevue.wa.us/pdf/Parks/Bellevue_Diversity_Advantage_Plan_12-08-14.pdf" TargetMode="External"/><Relationship Id="rId2" Type="http://schemas.openxmlformats.org/officeDocument/2006/relationships/hyperlink" Target="https://www.bellevuewa.gov/cultural_diversity.htm?print=tru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bellevuearts.org/calendar/event/06_03_Film_Fashion.html" TargetMode="External"/><Relationship Id="rId2" Type="http://schemas.openxmlformats.org/officeDocument/2006/relationships/hyperlink" Target="http://bellevuefriends.org/bfol.asp" TargetMode="Externa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hyperlink" Target="http://www.bellevuearts.org/calendar/rsvp.html" TargetMode="External"/><Relationship Id="rId2" Type="http://schemas.openxmlformats.org/officeDocument/2006/relationships/hyperlink" Target="http://www.bellevuearts.org/calendar/event/06_03_Film_Fashion.html"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bellevuewa.gov/12237.ht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bellevuewa.gov/outdoor-movies.ht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northlakeuu.org/contact-us/" TargetMode="External"/><Relationship Id="rId2" Type="http://schemas.openxmlformats.org/officeDocument/2006/relationships/hyperlink" Target="http://northlakeuu.org/committees/communications-committee/" TargetMode="Externa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seattlerep.org/About/Contact/Feedback"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townhallseattle.org/membership/" TargetMode="External"/><Relationship Id="rId2" Type="http://schemas.openxmlformats.org/officeDocument/2006/relationships/hyperlink" Target="https://townhallseattle.org/" TargetMode="Externa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townhallseattle.org/plan-your-visit/#tabs-visit-tab-10"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5thavenue.or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loopseattle.org/" TargetMode="External"/><Relationship Id="rId2" Type="http://schemas.openxmlformats.org/officeDocument/2006/relationships/hyperlink" Target="http://www.hearingloss-wa.org/" TargetMode="Externa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Networking to get the hearing access you need</a:t>
            </a:r>
          </a:p>
        </p:txBody>
      </p:sp>
      <p:sp>
        <p:nvSpPr>
          <p:cNvPr id="3" name="Subtitle 2"/>
          <p:cNvSpPr>
            <a:spLocks noGrp="1"/>
          </p:cNvSpPr>
          <p:nvPr>
            <p:ph type="subTitle" idx="1"/>
          </p:nvPr>
        </p:nvSpPr>
        <p:spPr/>
        <p:txBody>
          <a:bodyPr>
            <a:normAutofit lnSpcReduction="10000"/>
          </a:bodyPr>
          <a:lstStyle/>
          <a:p>
            <a:r>
              <a:rPr lang="en-US" dirty="0"/>
              <a:t>Cheri Perazzoli</a:t>
            </a:r>
            <a:br>
              <a:rPr lang="en-US" dirty="0"/>
            </a:br>
            <a:r>
              <a:rPr lang="en-US" dirty="0"/>
              <a:t>Let’s Loop Seattle founder</a:t>
            </a:r>
            <a:br>
              <a:rPr lang="en-US" dirty="0"/>
            </a:br>
            <a:r>
              <a:rPr lang="en-US" dirty="0"/>
              <a:t>HLA-WA trustee</a:t>
            </a:r>
          </a:p>
        </p:txBody>
      </p:sp>
      <p:pic>
        <p:nvPicPr>
          <p:cNvPr id="5" name="Picture 4"/>
          <p:cNvPicPr>
            <a:picLocks noChangeAspect="1"/>
          </p:cNvPicPr>
          <p:nvPr/>
        </p:nvPicPr>
        <p:blipFill>
          <a:blip r:embed="rId2"/>
          <a:stretch>
            <a:fillRect/>
          </a:stretch>
        </p:blipFill>
        <p:spPr>
          <a:xfrm>
            <a:off x="9486148" y="2301930"/>
            <a:ext cx="1914525" cy="2390775"/>
          </a:xfrm>
          <a:prstGeom prst="rect">
            <a:avLst/>
          </a:prstGeom>
        </p:spPr>
      </p:pic>
      <p:pic>
        <p:nvPicPr>
          <p:cNvPr id="7" name="Picture 6"/>
          <p:cNvPicPr>
            <a:picLocks noChangeAspect="1"/>
          </p:cNvPicPr>
          <p:nvPr/>
        </p:nvPicPr>
        <p:blipFill>
          <a:blip r:embed="rId3"/>
          <a:stretch>
            <a:fillRect/>
          </a:stretch>
        </p:blipFill>
        <p:spPr>
          <a:xfrm>
            <a:off x="4899950" y="5346193"/>
            <a:ext cx="2295845" cy="1267002"/>
          </a:xfrm>
          <a:prstGeom prst="rect">
            <a:avLst/>
          </a:prstGeom>
        </p:spPr>
      </p:pic>
    </p:spTree>
    <p:extLst>
      <p:ext uri="{BB962C8B-B14F-4D97-AF65-F5344CB8AC3E}">
        <p14:creationId xmlns:p14="http://schemas.microsoft.com/office/powerpoint/2010/main" val="3548037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Hearing loss help is at hand</a:t>
            </a:r>
            <a:endParaRPr lang="en-US" dirty="0"/>
          </a:p>
        </p:txBody>
      </p:sp>
      <p:sp>
        <p:nvSpPr>
          <p:cNvPr id="3" name="Content Placeholder 2"/>
          <p:cNvSpPr>
            <a:spLocks noGrp="1"/>
          </p:cNvSpPr>
          <p:nvPr>
            <p:ph idx="1"/>
          </p:nvPr>
        </p:nvSpPr>
        <p:spPr>
          <a:xfrm>
            <a:off x="3821142" y="302634"/>
            <a:ext cx="7315200" cy="5120640"/>
          </a:xfrm>
        </p:spPr>
        <p:txBody>
          <a:bodyPr/>
          <a:lstStyle/>
          <a:p>
            <a:r>
              <a:rPr lang="en-US" dirty="0" smtClean="0"/>
              <a:t>The Hearing Loss Association of Washington and Hearing Loss Association of America are here to serve YOU</a:t>
            </a:r>
          </a:p>
          <a:p>
            <a:r>
              <a:rPr lang="en-US" dirty="0" smtClean="0"/>
              <a:t>Nonprofit, founded by people with hearing loss</a:t>
            </a:r>
          </a:p>
          <a:p>
            <a:r>
              <a:rPr lang="en-US" dirty="0" smtClean="0"/>
              <a:t>HLA-WA volunteer-led, holds local support groups</a:t>
            </a:r>
          </a:p>
          <a:p>
            <a:r>
              <a:rPr lang="en-US" dirty="0" smtClean="0"/>
              <a:t>Let’s Loop Seattle is initiative of HLA-WA</a:t>
            </a:r>
          </a:p>
          <a:p>
            <a:r>
              <a:rPr lang="en-US" dirty="0" smtClean="0"/>
              <a:t>Advocacy, information, education, support groups, policy</a:t>
            </a:r>
            <a:endParaRPr lang="en-US" dirty="0"/>
          </a:p>
        </p:txBody>
      </p:sp>
      <p:pic>
        <p:nvPicPr>
          <p:cNvPr id="4" name="Picture 3"/>
          <p:cNvPicPr>
            <a:picLocks noChangeAspect="1"/>
          </p:cNvPicPr>
          <p:nvPr/>
        </p:nvPicPr>
        <p:blipFill>
          <a:blip r:embed="rId2"/>
          <a:stretch>
            <a:fillRect/>
          </a:stretch>
        </p:blipFill>
        <p:spPr>
          <a:xfrm>
            <a:off x="5798308" y="4910443"/>
            <a:ext cx="2952075" cy="1629154"/>
          </a:xfrm>
          <a:prstGeom prst="rect">
            <a:avLst/>
          </a:prstGeom>
        </p:spPr>
      </p:pic>
    </p:spTree>
    <p:extLst>
      <p:ext uri="{BB962C8B-B14F-4D97-AF65-F5344CB8AC3E}">
        <p14:creationId xmlns:p14="http://schemas.microsoft.com/office/powerpoint/2010/main" val="3535292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City of Bellevue</a:t>
            </a:r>
            <a:br>
              <a:rPr lang="en-US" dirty="0"/>
            </a:br>
            <a:r>
              <a:rPr lang="en-US" dirty="0"/>
              <a:t>Diversity : the who </a:t>
            </a:r>
          </a:p>
        </p:txBody>
      </p:sp>
      <p:sp>
        <p:nvSpPr>
          <p:cNvPr id="3" name="Content Placeholder 2"/>
          <p:cNvSpPr>
            <a:spLocks noGrp="1"/>
          </p:cNvSpPr>
          <p:nvPr>
            <p:ph idx="1"/>
          </p:nvPr>
        </p:nvSpPr>
        <p:spPr/>
        <p:txBody>
          <a:bodyPr/>
          <a:lstStyle/>
          <a:p>
            <a:r>
              <a:rPr lang="en-US" b="1" dirty="0"/>
              <a:t>Jennifer Mechem, ADA/Title VI Program Administrator: </a:t>
            </a:r>
            <a:r>
              <a:rPr lang="en-US" b="1" dirty="0">
                <a:hlinkClick r:id="rId2"/>
              </a:rPr>
              <a:t>jmechem@bellevuewa.gov</a:t>
            </a:r>
            <a:r>
              <a:rPr lang="en-US" b="1" dirty="0"/>
              <a:t> (our go-to; she has a hearing loss)</a:t>
            </a:r>
          </a:p>
          <a:p>
            <a:r>
              <a:rPr lang="en-US" b="1" dirty="0"/>
              <a:t>Mark Manuel, Diversity Outreach and Engagement Administrator, </a:t>
            </a:r>
            <a:r>
              <a:rPr lang="en-US" b="1" dirty="0">
                <a:hlinkClick r:id="rId3"/>
              </a:rPr>
              <a:t>mmanuel@bellevuewa.og</a:t>
            </a:r>
            <a:endParaRPr lang="en-US" b="1" dirty="0"/>
          </a:p>
          <a:p>
            <a:r>
              <a:rPr lang="en-US" b="1" dirty="0"/>
              <a:t>Elaine </a:t>
            </a:r>
            <a:r>
              <a:rPr lang="en-US" b="1" dirty="0" err="1"/>
              <a:t>Acacio</a:t>
            </a:r>
            <a:r>
              <a:rPr lang="en-US" b="1" dirty="0"/>
              <a:t>, Diversity and Inclusion Program Administrator, eacacio@bellevuewa.gov</a:t>
            </a:r>
          </a:p>
        </p:txBody>
      </p:sp>
    </p:spTree>
    <p:extLst>
      <p:ext uri="{BB962C8B-B14F-4D97-AF65-F5344CB8AC3E}">
        <p14:creationId xmlns:p14="http://schemas.microsoft.com/office/powerpoint/2010/main" val="730846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Bellevue’s Diversity Advantage Plan: the what</a:t>
            </a:r>
          </a:p>
        </p:txBody>
      </p:sp>
      <p:sp>
        <p:nvSpPr>
          <p:cNvPr id="3" name="Content Placeholder 2"/>
          <p:cNvSpPr>
            <a:spLocks noGrp="1"/>
          </p:cNvSpPr>
          <p:nvPr>
            <p:ph idx="1"/>
          </p:nvPr>
        </p:nvSpPr>
        <p:spPr/>
        <p:txBody>
          <a:bodyPr/>
          <a:lstStyle/>
          <a:p>
            <a:r>
              <a:rPr lang="en-US" b="1" dirty="0"/>
              <a:t>Adopted in 2014 via Resolution 8856</a:t>
            </a:r>
          </a:p>
          <a:p>
            <a:r>
              <a:rPr lang="en-US" b="1" dirty="0"/>
              <a:t>Voices of Diversity television program, video</a:t>
            </a:r>
          </a:p>
          <a:p>
            <a:r>
              <a:rPr lang="en-US" b="1" dirty="0"/>
              <a:t>Cultural events, business events, workshops</a:t>
            </a:r>
          </a:p>
          <a:p>
            <a:r>
              <a:rPr lang="en-US" b="1" dirty="0"/>
              <a:t>May 21, 8-4, Bellevue Neighborhoods Conference at Bellevue City Hall</a:t>
            </a:r>
          </a:p>
          <a:p>
            <a:endParaRPr lang="en-US" b="1" dirty="0"/>
          </a:p>
          <a:p>
            <a:r>
              <a:rPr lang="en-US" b="1" dirty="0">
                <a:hlinkClick r:id="rId2"/>
              </a:rPr>
              <a:t>https://www.bellevuewa.gov/cultural_diversity.htm?print=true</a:t>
            </a:r>
            <a:r>
              <a:rPr lang="en-US" b="1" dirty="0"/>
              <a:t> </a:t>
            </a:r>
          </a:p>
          <a:p>
            <a:endParaRPr lang="en-US" b="1" dirty="0"/>
          </a:p>
          <a:p>
            <a:r>
              <a:rPr lang="en-US" b="1" dirty="0"/>
              <a:t>For the plan PDF: </a:t>
            </a:r>
            <a:r>
              <a:rPr lang="en-US" b="1" dirty="0">
                <a:hlinkClick r:id="rId3"/>
              </a:rPr>
              <a:t>http://www.ci.bellevue.wa.us/pdf/Parks/Bellevue_Diversity_Advantage_Plan_12-08-14.pdf</a:t>
            </a:r>
            <a:r>
              <a:rPr lang="en-US" b="1" dirty="0"/>
              <a:t> </a:t>
            </a:r>
          </a:p>
        </p:txBody>
      </p:sp>
    </p:spTree>
    <p:extLst>
      <p:ext uri="{BB962C8B-B14F-4D97-AF65-F5344CB8AC3E}">
        <p14:creationId xmlns:p14="http://schemas.microsoft.com/office/powerpoint/2010/main" val="4265307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Making the ask</a:t>
            </a:r>
          </a:p>
        </p:txBody>
      </p:sp>
      <p:sp>
        <p:nvSpPr>
          <p:cNvPr id="3" name="Content Placeholder 2"/>
          <p:cNvSpPr>
            <a:spLocks noGrp="1"/>
          </p:cNvSpPr>
          <p:nvPr>
            <p:ph idx="1"/>
          </p:nvPr>
        </p:nvSpPr>
        <p:spPr/>
        <p:txBody>
          <a:bodyPr/>
          <a:lstStyle/>
          <a:p>
            <a:r>
              <a:rPr lang="en-US" b="1" dirty="0"/>
              <a:t>ADA formal request—they are required to respond</a:t>
            </a:r>
          </a:p>
          <a:p>
            <a:r>
              <a:rPr lang="en-US" b="1" dirty="0"/>
              <a:t>Letter (attached)</a:t>
            </a:r>
          </a:p>
          <a:p>
            <a:r>
              <a:rPr lang="en-US" b="1" dirty="0"/>
              <a:t>Ask for specifics: Will a microphone be used? Is the room looped? If not, do they have an  Assistive Listening System? Does the ALS have  both headsets and neck loops? other?) Will there  be CART Captioning? </a:t>
            </a:r>
          </a:p>
          <a:p>
            <a:r>
              <a:rPr lang="en-US" b="1" dirty="0"/>
              <a:t>Start positive and polite; assume they want to help</a:t>
            </a:r>
          </a:p>
          <a:p>
            <a:r>
              <a:rPr lang="en-US" b="1" dirty="0"/>
              <a:t>Circle back with a thank you directly (also Tweet, FB, deafreview.com)</a:t>
            </a:r>
          </a:p>
          <a:p>
            <a:endParaRPr lang="en-US" dirty="0"/>
          </a:p>
        </p:txBody>
      </p:sp>
    </p:spTree>
    <p:extLst>
      <p:ext uri="{BB962C8B-B14F-4D97-AF65-F5344CB8AC3E}">
        <p14:creationId xmlns:p14="http://schemas.microsoft.com/office/powerpoint/2010/main" val="1461584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Requests = more requests, which means more access</a:t>
            </a:r>
          </a:p>
        </p:txBody>
      </p:sp>
      <p:sp>
        <p:nvSpPr>
          <p:cNvPr id="3" name="Content Placeholder 2"/>
          <p:cNvSpPr>
            <a:spLocks noGrp="1"/>
          </p:cNvSpPr>
          <p:nvPr>
            <p:ph idx="1"/>
          </p:nvPr>
        </p:nvSpPr>
        <p:spPr/>
        <p:txBody>
          <a:bodyPr/>
          <a:lstStyle/>
          <a:p>
            <a:r>
              <a:rPr lang="en-US" dirty="0"/>
              <a:t>Diana laid groundwork </a:t>
            </a:r>
          </a:p>
          <a:p>
            <a:r>
              <a:rPr lang="en-US" dirty="0"/>
              <a:t>Cheri speaking led to more access</a:t>
            </a:r>
          </a:p>
        </p:txBody>
      </p:sp>
    </p:spTree>
    <p:extLst>
      <p:ext uri="{BB962C8B-B14F-4D97-AF65-F5344CB8AC3E}">
        <p14:creationId xmlns:p14="http://schemas.microsoft.com/office/powerpoint/2010/main" val="1779664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hearing access in Bellevue: the where</a:t>
            </a:r>
          </a:p>
        </p:txBody>
      </p:sp>
      <p:sp>
        <p:nvSpPr>
          <p:cNvPr id="3" name="Content Placeholder 2"/>
          <p:cNvSpPr>
            <a:spLocks noGrp="1"/>
          </p:cNvSpPr>
          <p:nvPr>
            <p:ph idx="1"/>
          </p:nvPr>
        </p:nvSpPr>
        <p:spPr>
          <a:xfrm>
            <a:off x="3927763" y="1413163"/>
            <a:ext cx="6908975" cy="5245213"/>
          </a:xfrm>
        </p:spPr>
        <p:txBody>
          <a:bodyPr>
            <a:normAutofit fontScale="85000" lnSpcReduction="20000"/>
          </a:bodyPr>
          <a:lstStyle/>
          <a:p>
            <a:pPr marL="0" indent="0">
              <a:buNone/>
            </a:pPr>
            <a:r>
              <a:rPr lang="en-US" b="1" dirty="0"/>
              <a:t>Bellevue Library Meeting Room 1</a:t>
            </a:r>
          </a:p>
          <a:p>
            <a:pPr marL="0" indent="0">
              <a:buNone/>
            </a:pPr>
            <a:r>
              <a:rPr lang="en-US" b="1" dirty="0"/>
              <a:t>Upcoming </a:t>
            </a:r>
            <a:r>
              <a:rPr lang="en-US" b="1" i="1" dirty="0"/>
              <a:t>Looped</a:t>
            </a:r>
            <a:r>
              <a:rPr lang="en-US" b="1" dirty="0"/>
              <a:t> programs</a:t>
            </a:r>
            <a:endParaRPr lang="en-US" b="1" i="1" dirty="0"/>
          </a:p>
          <a:p>
            <a:pPr marL="0" indent="0">
              <a:buNone/>
            </a:pPr>
            <a:r>
              <a:rPr lang="en-US" sz="1600" b="1" dirty="0"/>
              <a:t>May 21, 1pm – Being Asian in America with Sam Louie</a:t>
            </a:r>
          </a:p>
          <a:p>
            <a:pPr marL="0" indent="0">
              <a:buNone/>
            </a:pPr>
            <a:r>
              <a:rPr lang="en-US" sz="1600" b="1" dirty="0"/>
              <a:t>May 31, 6pm – Your Business: Market Smart</a:t>
            </a:r>
          </a:p>
          <a:p>
            <a:pPr marL="0" indent="0">
              <a:buNone/>
            </a:pPr>
            <a:r>
              <a:rPr lang="en-US" sz="1600" b="1" dirty="0"/>
              <a:t>June 14, 6pm – Your Business: Operate Smart</a:t>
            </a:r>
          </a:p>
          <a:p>
            <a:pPr marL="0" indent="0">
              <a:buNone/>
            </a:pPr>
            <a:r>
              <a:rPr lang="en-US" sz="1600" b="1" dirty="0"/>
              <a:t>June 22, 6:45 pm - Color: A Night of Coloring for Grown-Ups</a:t>
            </a:r>
          </a:p>
          <a:p>
            <a:pPr marL="0" indent="0">
              <a:buNone/>
            </a:pPr>
            <a:r>
              <a:rPr lang="en-US" sz="1600" b="1" dirty="0"/>
              <a:t>June 27, 2 pm - Team Up for Funny Folktales and Race to Read Show</a:t>
            </a:r>
          </a:p>
          <a:p>
            <a:pPr marL="0" indent="0">
              <a:buNone/>
            </a:pPr>
            <a:endParaRPr lang="en-US" sz="1600" dirty="0"/>
          </a:p>
          <a:p>
            <a:pPr marL="0" indent="0">
              <a:buNone/>
            </a:pPr>
            <a:r>
              <a:rPr lang="en-US" sz="1600" dirty="0"/>
              <a:t>Bellevue Friends of the Library</a:t>
            </a:r>
            <a:br>
              <a:rPr lang="en-US" sz="1600" dirty="0"/>
            </a:br>
            <a:r>
              <a:rPr lang="en-US" sz="1600" dirty="0">
                <a:hlinkClick r:id="rId2"/>
              </a:rPr>
              <a:t>http://bellevuefriends.org/bfol.asp</a:t>
            </a:r>
            <a:r>
              <a:rPr lang="en-US" sz="1600" dirty="0"/>
              <a:t> </a:t>
            </a:r>
          </a:p>
          <a:p>
            <a:pPr marL="0" indent="0">
              <a:buNone/>
            </a:pPr>
            <a:r>
              <a:rPr lang="en-US" sz="1600" dirty="0"/>
              <a:t>questions@bellevuefriends.org</a:t>
            </a:r>
            <a:br>
              <a:rPr lang="en-US" sz="1600" dirty="0"/>
            </a:br>
            <a:endParaRPr lang="en-US" sz="1600" dirty="0"/>
          </a:p>
          <a:p>
            <a:pPr marL="0" indent="0">
              <a:buNone/>
            </a:pPr>
            <a:endParaRPr lang="en-US" sz="1600" b="1" dirty="0"/>
          </a:p>
          <a:p>
            <a:pPr marL="0" indent="0">
              <a:buNone/>
            </a:pPr>
            <a:endParaRPr lang="en-US" sz="1600" b="1" dirty="0"/>
          </a:p>
          <a:p>
            <a:pPr marL="0" indent="0">
              <a:buNone/>
            </a:pPr>
            <a:endParaRPr lang="en-US" sz="1600" b="1" dirty="0"/>
          </a:p>
          <a:p>
            <a:pPr marL="0" indent="0">
              <a:buNone/>
            </a:pPr>
            <a:r>
              <a:rPr lang="en-US" sz="1600" b="1" dirty="0"/>
              <a:t>Bellevue Friends of the Library Co-Sponsored Program</a:t>
            </a:r>
          </a:p>
          <a:p>
            <a:pPr marL="0" indent="0">
              <a:buNone/>
            </a:pPr>
            <a:r>
              <a:rPr lang="en-US" sz="1600" b="1" dirty="0"/>
              <a:t>June 3, 6:30 pm – Film + Fashion with Film Historian Lance Rhoades</a:t>
            </a:r>
          </a:p>
          <a:p>
            <a:pPr marL="0" indent="0">
              <a:buNone/>
            </a:pPr>
            <a:r>
              <a:rPr lang="en-US" sz="1600" b="1" dirty="0">
                <a:hlinkClick r:id="rId3"/>
              </a:rPr>
              <a:t>http://www.bellevuearts.org/calendar/event/06_03_Film_Fashion.html</a:t>
            </a:r>
            <a:endParaRPr lang="en-US" sz="1600" dirty="0"/>
          </a:p>
          <a:p>
            <a:pPr marL="0" indent="0">
              <a:buNone/>
            </a:pPr>
            <a:endParaRPr lang="en-US" sz="1600"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3583" y="3477639"/>
            <a:ext cx="3365062" cy="2247381"/>
          </a:xfrm>
          <a:prstGeom prst="rect">
            <a:avLst/>
          </a:prstGeom>
        </p:spPr>
      </p:pic>
    </p:spTree>
    <p:extLst>
      <p:ext uri="{BB962C8B-B14F-4D97-AF65-F5344CB8AC3E}">
        <p14:creationId xmlns:p14="http://schemas.microsoft.com/office/powerpoint/2010/main" val="3759896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hearing access in Bellevue: the where</a:t>
            </a:r>
          </a:p>
        </p:txBody>
      </p:sp>
      <p:sp>
        <p:nvSpPr>
          <p:cNvPr id="3" name="Content Placeholder 2"/>
          <p:cNvSpPr>
            <a:spLocks noGrp="1"/>
          </p:cNvSpPr>
          <p:nvPr>
            <p:ph idx="1"/>
          </p:nvPr>
        </p:nvSpPr>
        <p:spPr>
          <a:xfrm>
            <a:off x="3672921" y="2229043"/>
            <a:ext cx="7315200" cy="5120640"/>
          </a:xfrm>
        </p:spPr>
        <p:txBody>
          <a:bodyPr/>
          <a:lstStyle/>
          <a:p>
            <a:pPr marL="0" indent="0">
              <a:buNone/>
            </a:pPr>
            <a:r>
              <a:rPr lang="en-US" b="1" dirty="0"/>
              <a:t>Bellevue Arts Museum</a:t>
            </a:r>
          </a:p>
          <a:p>
            <a:pPr marL="0" indent="0">
              <a:buNone/>
            </a:pPr>
            <a:r>
              <a:rPr lang="en-US" b="1" i="1" dirty="0"/>
              <a:t>Auditorium and counter</a:t>
            </a:r>
          </a:p>
          <a:p>
            <a:pPr marL="0" indent="0">
              <a:buNone/>
            </a:pPr>
            <a:r>
              <a:rPr lang="en-US" b="1" i="1" dirty="0"/>
              <a:t>Looped</a:t>
            </a:r>
          </a:p>
          <a:p>
            <a:pPr marL="0" indent="0">
              <a:buNone/>
            </a:pPr>
            <a:r>
              <a:rPr lang="en-US" sz="1600" dirty="0"/>
              <a:t>May 31, 7pm - Loggia Lectures with Rob </a:t>
            </a:r>
            <a:r>
              <a:rPr lang="en-US" sz="1600" dirty="0" err="1"/>
              <a:t>Prufer</a:t>
            </a:r>
            <a:r>
              <a:rPr lang="en-US" sz="1600" dirty="0"/>
              <a:t>—Gaining Access to America's Galleries: The Remarkable 1976 Traveling Exhibition Two Centuries of Black American Art </a:t>
            </a:r>
          </a:p>
          <a:p>
            <a:pPr marL="0" indent="0">
              <a:buNone/>
            </a:pPr>
            <a:r>
              <a:rPr lang="en-US" sz="1600" b="1" dirty="0"/>
              <a:t>June 3, 6:30 pm – Film + Fashion with Film Historian Lance Rhoades</a:t>
            </a:r>
          </a:p>
          <a:p>
            <a:pPr marL="0" indent="0">
              <a:buNone/>
            </a:pPr>
            <a:r>
              <a:rPr lang="en-US" sz="1600" b="1" dirty="0">
                <a:hlinkClick r:id="rId2"/>
              </a:rPr>
              <a:t>http://www.bellevuearts.org/calendar/event/06_03_Film_Fashion.html</a:t>
            </a:r>
            <a:endParaRPr lang="en-US" sz="1600" b="1" dirty="0"/>
          </a:p>
          <a:p>
            <a:pPr marL="0" indent="0">
              <a:buNone/>
            </a:pPr>
            <a:r>
              <a:rPr lang="en-US" sz="1600" b="1" dirty="0"/>
              <a:t>Free. RSVR required:</a:t>
            </a:r>
          </a:p>
          <a:p>
            <a:pPr marL="0" indent="0">
              <a:buNone/>
            </a:pPr>
            <a:r>
              <a:rPr lang="en-US" sz="1600" b="1" dirty="0">
                <a:hlinkClick r:id="rId3"/>
              </a:rPr>
              <a:t>http://www.bellevuearts.org/calendar/rsvp.html</a:t>
            </a:r>
            <a:endParaRPr lang="en-US" sz="1600" b="1" dirty="0"/>
          </a:p>
          <a:p>
            <a:pPr marL="0" indent="0">
              <a:buNone/>
            </a:pPr>
            <a:endParaRPr lang="en-US" sz="1600" b="1" dirty="0"/>
          </a:p>
          <a:p>
            <a:pPr marL="0" indent="0">
              <a:buNone/>
            </a:pPr>
            <a:r>
              <a:rPr lang="en-US" sz="1600" dirty="0"/>
              <a:t>June 11, 12 noon - Tour + Talk: Bren Ahearn</a:t>
            </a:r>
          </a:p>
          <a:p>
            <a:pPr marL="0" indent="0">
              <a:buNone/>
            </a:pPr>
            <a:r>
              <a:rPr lang="en-US" sz="1600" dirty="0"/>
              <a:t>June 15, 6:30 pm - Artist Talk: Seth Rolland</a:t>
            </a:r>
          </a:p>
          <a:p>
            <a:pPr marL="0" indent="0">
              <a:buNone/>
            </a:pPr>
            <a:r>
              <a:rPr lang="en-US" sz="1600" dirty="0"/>
              <a:t>June 22, 6:30 pm - Kitchen Sessions: Inspiring Beauty, Curated by Imani Sims </a:t>
            </a:r>
            <a:endParaRPr lang="en-US" sz="1600" b="1" i="1" dirty="0"/>
          </a:p>
          <a:p>
            <a:pPr marL="0" indent="0">
              <a:buNone/>
            </a:pPr>
            <a:endParaRPr lang="en-US" sz="1600" b="1" i="1" dirty="0"/>
          </a:p>
          <a:p>
            <a:pPr marL="0" indent="0">
              <a:buNone/>
            </a:pPr>
            <a:endParaRPr lang="en-US" sz="1600" b="1" i="1" dirty="0"/>
          </a:p>
          <a:p>
            <a:pPr marL="0" indent="0">
              <a:buNone/>
            </a:pPr>
            <a:endParaRPr lang="en-US" sz="1600" b="1" i="1" dirty="0"/>
          </a:p>
          <a:p>
            <a:pPr marL="0" indent="0">
              <a:buNone/>
            </a:pPr>
            <a:endParaRPr lang="en-US" sz="1600" b="1" i="1" dirty="0"/>
          </a:p>
          <a:p>
            <a:pPr marL="0" indent="0">
              <a:buNone/>
            </a:pPr>
            <a:endParaRPr lang="en-US" sz="1600" b="1" i="1" dirty="0"/>
          </a:p>
          <a:p>
            <a:pPr marL="0" indent="0">
              <a:buNone/>
            </a:pPr>
            <a:endParaRPr lang="en-US" sz="1600" b="1" i="1" dirty="0"/>
          </a:p>
          <a:p>
            <a:pPr marL="0" indent="0">
              <a:buNone/>
            </a:pPr>
            <a:endParaRPr lang="en-US" b="1" i="1" dirty="0"/>
          </a:p>
        </p:txBody>
      </p:sp>
      <p:pic>
        <p:nvPicPr>
          <p:cNvPr id="4" name="Picture 3"/>
          <p:cNvPicPr>
            <a:picLocks noChangeAspect="1"/>
          </p:cNvPicPr>
          <p:nvPr/>
        </p:nvPicPr>
        <p:blipFill>
          <a:blip r:embed="rId4"/>
          <a:stretch>
            <a:fillRect/>
          </a:stretch>
        </p:blipFill>
        <p:spPr>
          <a:xfrm>
            <a:off x="9577136" y="3806321"/>
            <a:ext cx="2310063" cy="1647487"/>
          </a:xfrm>
          <a:prstGeom prst="rect">
            <a:avLst/>
          </a:prstGeom>
        </p:spPr>
      </p:pic>
    </p:spTree>
    <p:extLst>
      <p:ext uri="{BB962C8B-B14F-4D97-AF65-F5344CB8AC3E}">
        <p14:creationId xmlns:p14="http://schemas.microsoft.com/office/powerpoint/2010/main" val="2358033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hearing access in Bellevue: the where	</a:t>
            </a:r>
          </a:p>
        </p:txBody>
      </p:sp>
      <p:sp>
        <p:nvSpPr>
          <p:cNvPr id="3" name="Content Placeholder 2"/>
          <p:cNvSpPr>
            <a:spLocks noGrp="1"/>
          </p:cNvSpPr>
          <p:nvPr>
            <p:ph idx="1"/>
          </p:nvPr>
        </p:nvSpPr>
        <p:spPr>
          <a:xfrm>
            <a:off x="3604225" y="1123837"/>
            <a:ext cx="7063775" cy="3136407"/>
          </a:xfrm>
        </p:spPr>
        <p:txBody>
          <a:bodyPr>
            <a:normAutofit fontScale="92500" lnSpcReduction="10000"/>
          </a:bodyPr>
          <a:lstStyle/>
          <a:p>
            <a:pPr marL="0" indent="0">
              <a:buNone/>
            </a:pPr>
            <a:r>
              <a:rPr lang="en-US" b="1" dirty="0"/>
              <a:t>Bellevue City Council</a:t>
            </a:r>
          </a:p>
          <a:p>
            <a:pPr marL="0" indent="0">
              <a:buNone/>
            </a:pPr>
            <a:r>
              <a:rPr lang="en-US" b="1" i="1" dirty="0"/>
              <a:t>Chambers </a:t>
            </a:r>
            <a:br>
              <a:rPr lang="en-US" b="1" i="1" dirty="0"/>
            </a:br>
            <a:r>
              <a:rPr lang="en-US" b="1" i="1" dirty="0"/>
              <a:t>Room 1E-113 </a:t>
            </a:r>
          </a:p>
          <a:p>
            <a:pPr marL="0" indent="0">
              <a:buNone/>
            </a:pPr>
            <a:r>
              <a:rPr lang="en-US" b="1" i="1" dirty="0"/>
              <a:t>Looped</a:t>
            </a:r>
          </a:p>
          <a:p>
            <a:pPr marL="0" indent="0">
              <a:buNone/>
            </a:pPr>
            <a:r>
              <a:rPr lang="en-US" sz="1600" dirty="0"/>
              <a:t>May 21, 8 -4 - Bellevue Neighborhoods Conference</a:t>
            </a:r>
          </a:p>
          <a:p>
            <a:pPr marL="0" indent="0">
              <a:buNone/>
            </a:pPr>
            <a:r>
              <a:rPr lang="en-US" sz="1600" dirty="0">
                <a:hlinkClick r:id="rId2"/>
              </a:rPr>
              <a:t>http://www.bellevuewa.gov/12237.htm</a:t>
            </a:r>
            <a:endParaRPr lang="en-US" sz="1600" dirty="0"/>
          </a:p>
          <a:p>
            <a:pPr marL="0" indent="0">
              <a:buNone/>
            </a:pPr>
            <a:endParaRPr lang="en-US" sz="1600" dirty="0"/>
          </a:p>
          <a:p>
            <a:pPr marL="0" indent="0">
              <a:buNone/>
            </a:pPr>
            <a:r>
              <a:rPr lang="en-US" sz="1600" dirty="0"/>
              <a:t>The council meets on the first four Mondays of each month at City Hall, 450 110th Ave. NE. Comments from the public are welcome during the "Oral Communications" portion of the agenda and during public hearings.</a:t>
            </a:r>
          </a:p>
          <a:p>
            <a:pPr marL="0" indent="0">
              <a:buNone/>
            </a:pPr>
            <a:endParaRPr lang="en-US" sz="1600" dirty="0"/>
          </a:p>
          <a:p>
            <a:pPr marL="0" indent="0">
              <a:buNone/>
            </a:pPr>
            <a:endParaRPr lang="en-US" sz="1600" dirty="0"/>
          </a:p>
        </p:txBody>
      </p:sp>
      <p:pic>
        <p:nvPicPr>
          <p:cNvPr id="4" name="Picture 3"/>
          <p:cNvPicPr>
            <a:picLocks noChangeAspect="1"/>
          </p:cNvPicPr>
          <p:nvPr/>
        </p:nvPicPr>
        <p:blipFill>
          <a:blip r:embed="rId3"/>
          <a:stretch>
            <a:fillRect/>
          </a:stretch>
        </p:blipFill>
        <p:spPr>
          <a:xfrm>
            <a:off x="7744806" y="4260244"/>
            <a:ext cx="4006332" cy="2243546"/>
          </a:xfrm>
          <a:prstGeom prst="rect">
            <a:avLst/>
          </a:prstGeom>
        </p:spPr>
      </p:pic>
    </p:spTree>
    <p:extLst>
      <p:ext uri="{BB962C8B-B14F-4D97-AF65-F5344CB8AC3E}">
        <p14:creationId xmlns:p14="http://schemas.microsoft.com/office/powerpoint/2010/main" val="1908883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hearing access in Bellevue: the where	</a:t>
            </a:r>
          </a:p>
        </p:txBody>
      </p:sp>
      <p:sp>
        <p:nvSpPr>
          <p:cNvPr id="3" name="Content Placeholder 2"/>
          <p:cNvSpPr>
            <a:spLocks noGrp="1"/>
          </p:cNvSpPr>
          <p:nvPr>
            <p:ph idx="1"/>
          </p:nvPr>
        </p:nvSpPr>
        <p:spPr>
          <a:xfrm>
            <a:off x="3773016" y="243513"/>
            <a:ext cx="7315200" cy="5120640"/>
          </a:xfrm>
        </p:spPr>
        <p:txBody>
          <a:bodyPr/>
          <a:lstStyle/>
          <a:p>
            <a:pPr marL="0" indent="0">
              <a:buNone/>
            </a:pPr>
            <a:r>
              <a:rPr lang="en-US" b="1" dirty="0"/>
              <a:t>Bellevue Outdoor Movies</a:t>
            </a:r>
          </a:p>
          <a:p>
            <a:pPr marL="0" indent="0">
              <a:buNone/>
            </a:pPr>
            <a:r>
              <a:rPr lang="en-US" sz="1600" dirty="0">
                <a:hlinkClick r:id="rId2"/>
              </a:rPr>
              <a:t>http://bellevuewa.gov/outdoor-movies.htm</a:t>
            </a:r>
            <a:endParaRPr lang="en-US" sz="1600" dirty="0"/>
          </a:p>
          <a:p>
            <a:pPr marL="0" indent="0">
              <a:buNone/>
            </a:pPr>
            <a:r>
              <a:rPr lang="en-US" sz="1600" dirty="0"/>
              <a:t>Hidden Valley Sports Park</a:t>
            </a:r>
            <a:br>
              <a:rPr lang="en-US" sz="1600" dirty="0"/>
            </a:br>
            <a:r>
              <a:rPr lang="en-US" sz="1600" dirty="0"/>
              <a:t> 1905 NE 112th St.</a:t>
            </a:r>
          </a:p>
          <a:p>
            <a:pPr marL="0" indent="0">
              <a:buNone/>
            </a:pPr>
            <a:endParaRPr lang="en-US" sz="1600" dirty="0"/>
          </a:p>
          <a:p>
            <a:pPr marL="0" indent="0">
              <a:buNone/>
            </a:pPr>
            <a:r>
              <a:rPr lang="en-US" sz="1600" b="1" i="1" dirty="0"/>
              <a:t>Request that captions be turned on!</a:t>
            </a:r>
          </a:p>
          <a:p>
            <a:pPr marL="0" indent="0">
              <a:buNone/>
            </a:pPr>
            <a:endParaRPr lang="en-US" sz="1600" dirty="0"/>
          </a:p>
          <a:p>
            <a:pPr marL="0" indent="0">
              <a:buNone/>
            </a:pPr>
            <a:endParaRPr lang="en-US" sz="1600" dirty="0"/>
          </a:p>
        </p:txBody>
      </p:sp>
      <p:pic>
        <p:nvPicPr>
          <p:cNvPr id="5" name="Picture 4"/>
          <p:cNvPicPr>
            <a:picLocks noChangeAspect="1"/>
          </p:cNvPicPr>
          <p:nvPr/>
        </p:nvPicPr>
        <p:blipFill>
          <a:blip r:embed="rId3"/>
          <a:stretch>
            <a:fillRect/>
          </a:stretch>
        </p:blipFill>
        <p:spPr>
          <a:xfrm>
            <a:off x="5627129" y="4314625"/>
            <a:ext cx="5932869" cy="2099056"/>
          </a:xfrm>
          <a:prstGeom prst="rect">
            <a:avLst/>
          </a:prstGeom>
        </p:spPr>
      </p:pic>
    </p:spTree>
    <p:extLst>
      <p:ext uri="{BB962C8B-B14F-4D97-AF65-F5344CB8AC3E}">
        <p14:creationId xmlns:p14="http://schemas.microsoft.com/office/powerpoint/2010/main" val="3498029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hearing access in Bellevue: the where</a:t>
            </a:r>
          </a:p>
        </p:txBody>
      </p:sp>
      <p:sp>
        <p:nvSpPr>
          <p:cNvPr id="3" name="Content Placeholder 2"/>
          <p:cNvSpPr>
            <a:spLocks noGrp="1"/>
          </p:cNvSpPr>
          <p:nvPr>
            <p:ph idx="1"/>
          </p:nvPr>
        </p:nvSpPr>
        <p:spPr>
          <a:xfrm>
            <a:off x="3959421" y="2023206"/>
            <a:ext cx="7315200" cy="5120640"/>
          </a:xfrm>
        </p:spPr>
        <p:txBody>
          <a:bodyPr>
            <a:normAutofit/>
          </a:bodyPr>
          <a:lstStyle/>
          <a:p>
            <a:pPr marL="0" indent="0">
              <a:buNone/>
            </a:pPr>
            <a:r>
              <a:rPr lang="en-US" sz="2400" dirty="0"/>
              <a:t>Bellevue Youth Theatre</a:t>
            </a:r>
          </a:p>
          <a:p>
            <a:pPr marL="0" indent="0">
              <a:buNone/>
            </a:pPr>
            <a:r>
              <a:rPr lang="en-US" sz="2400" b="1" i="1" dirty="0"/>
              <a:t>looped </a:t>
            </a:r>
          </a:p>
          <a:p>
            <a:pPr marL="0" indent="0">
              <a:buNone/>
            </a:pPr>
            <a:r>
              <a:rPr lang="en-US" sz="1600" dirty="0"/>
              <a:t>June 5, 3pm – Rhythms of India Dance</a:t>
            </a:r>
          </a:p>
          <a:p>
            <a:pPr marL="0" indent="0">
              <a:buNone/>
            </a:pPr>
            <a:r>
              <a:rPr lang="en-US" sz="1600" dirty="0"/>
              <a:t>June 8, 2pm - "Chairs”: Silver Kite’s Intergenerational Theatre Company Performance</a:t>
            </a:r>
          </a:p>
          <a:p>
            <a:pPr marL="0" indent="0">
              <a:buNone/>
            </a:pPr>
            <a:r>
              <a:rPr lang="en-US" sz="1600" dirty="0"/>
              <a:t>May 13 – 22  - Beauty and the Beast</a:t>
            </a:r>
          </a:p>
          <a:p>
            <a:pPr marL="0" indent="0">
              <a:buNone/>
            </a:pPr>
            <a:endParaRPr lang="en-US" sz="1600" dirty="0"/>
          </a:p>
          <a:p>
            <a:pPr marL="0" indent="0">
              <a:buNone/>
            </a:pPr>
            <a:endParaRPr lang="en-US" sz="2400" b="1" i="1" dirty="0"/>
          </a:p>
          <a:p>
            <a:pPr marL="0" indent="0">
              <a:buNone/>
            </a:pPr>
            <a:endParaRPr lang="en-US" sz="2400" b="1" i="1" dirty="0"/>
          </a:p>
          <a:p>
            <a:pPr marL="0" indent="0">
              <a:buNone/>
            </a:pPr>
            <a:endParaRPr lang="en-US" sz="2400" b="1" i="1" dirty="0"/>
          </a:p>
          <a:p>
            <a:pPr marL="0" indent="0">
              <a:buNone/>
            </a:pPr>
            <a:endParaRPr lang="en-US" sz="2400" b="1" i="1" dirty="0"/>
          </a:p>
          <a:p>
            <a:pPr marL="0" indent="0">
              <a:buNone/>
            </a:pPr>
            <a:endParaRPr lang="en-US" sz="2400" b="1" i="1" dirty="0"/>
          </a:p>
          <a:p>
            <a:pPr marL="0" indent="0">
              <a:buNone/>
            </a:pPr>
            <a:endParaRPr lang="en-US" sz="2400" b="1" i="1" dirty="0"/>
          </a:p>
          <a:p>
            <a:pPr marL="0" indent="0">
              <a:buNone/>
            </a:pPr>
            <a:endParaRPr lang="en-US" sz="2400" b="1" i="1" dirty="0"/>
          </a:p>
        </p:txBody>
      </p:sp>
      <p:pic>
        <p:nvPicPr>
          <p:cNvPr id="4" name="Picture 3"/>
          <p:cNvPicPr>
            <a:picLocks noChangeAspect="1"/>
          </p:cNvPicPr>
          <p:nvPr/>
        </p:nvPicPr>
        <p:blipFill>
          <a:blip r:embed="rId2"/>
          <a:stretch>
            <a:fillRect/>
          </a:stretch>
        </p:blipFill>
        <p:spPr>
          <a:xfrm>
            <a:off x="8061711" y="3616782"/>
            <a:ext cx="3577127" cy="2751636"/>
          </a:xfrm>
          <a:prstGeom prst="rect">
            <a:avLst/>
          </a:prstGeom>
        </p:spPr>
      </p:pic>
    </p:spTree>
    <p:extLst>
      <p:ext uri="{BB962C8B-B14F-4D97-AF65-F5344CB8AC3E}">
        <p14:creationId xmlns:p14="http://schemas.microsoft.com/office/powerpoint/2010/main" val="2796461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hearing access in Bellevue: the where</a:t>
            </a:r>
          </a:p>
        </p:txBody>
      </p:sp>
      <p:sp>
        <p:nvSpPr>
          <p:cNvPr id="3" name="Content Placeholder 2"/>
          <p:cNvSpPr>
            <a:spLocks noGrp="1"/>
          </p:cNvSpPr>
          <p:nvPr>
            <p:ph idx="1"/>
          </p:nvPr>
        </p:nvSpPr>
        <p:spPr/>
        <p:txBody>
          <a:bodyPr/>
          <a:lstStyle/>
          <a:p>
            <a:pPr marL="0" indent="0">
              <a:buNone/>
            </a:pPr>
            <a:r>
              <a:rPr lang="en-US" b="1" dirty="0" err="1"/>
              <a:t>Meydenbauer</a:t>
            </a:r>
            <a:r>
              <a:rPr lang="en-US" b="1" dirty="0"/>
              <a:t> Center Theatre</a:t>
            </a:r>
          </a:p>
          <a:p>
            <a:pPr marL="0" indent="0">
              <a:buNone/>
            </a:pPr>
            <a:r>
              <a:rPr lang="en-US" b="1" i="1" dirty="0"/>
              <a:t>Looped</a:t>
            </a:r>
          </a:p>
          <a:p>
            <a:pPr marL="0" indent="0">
              <a:buNone/>
            </a:pPr>
            <a:r>
              <a:rPr lang="en-US" sz="1600" dirty="0"/>
              <a:t>May 20-22 – Don Quixote by the International Ballet Theatre</a:t>
            </a:r>
          </a:p>
          <a:p>
            <a:pPr marL="0" indent="0">
              <a:buNone/>
            </a:pPr>
            <a:r>
              <a:rPr lang="en-US" sz="1600" dirty="0"/>
              <a:t>June 10 7pm – The Hope Show (dance)</a:t>
            </a:r>
          </a:p>
          <a:p>
            <a:pPr marL="0" indent="0">
              <a:buNone/>
            </a:pPr>
            <a:r>
              <a:rPr lang="en-US" sz="1600" dirty="0"/>
              <a:t>June 19 – La Luna Kiss with World Rhythmic Gymnastics</a:t>
            </a:r>
          </a:p>
          <a:p>
            <a:pPr marL="0" indent="0">
              <a:buNone/>
            </a:pPr>
            <a:r>
              <a:rPr lang="en-US" sz="1600" dirty="0"/>
              <a:t>June 27 – </a:t>
            </a:r>
            <a:r>
              <a:rPr lang="en-US" sz="1600" dirty="0" err="1"/>
              <a:t>Detlef</a:t>
            </a:r>
            <a:r>
              <a:rPr lang="en-US" sz="1600" dirty="0"/>
              <a:t> Schrempf Celebrity Gala, </a:t>
            </a:r>
            <a:r>
              <a:rPr lang="en-US" sz="1600" dirty="0" smtClean="0"/>
              <a:t>Auction</a:t>
            </a:r>
          </a:p>
          <a:p>
            <a:pPr marL="0" indent="0">
              <a:buNone/>
            </a:pPr>
            <a:endParaRPr lang="en-US" sz="1600" dirty="0"/>
          </a:p>
          <a:p>
            <a:pPr marL="0" indent="0">
              <a:buNone/>
            </a:pPr>
            <a:endParaRPr lang="en-US" sz="1600" dirty="0" smtClean="0"/>
          </a:p>
          <a:p>
            <a:pPr marL="0" indent="0">
              <a:buNone/>
            </a:pPr>
            <a:r>
              <a:rPr lang="en-US" sz="1600" dirty="0"/>
              <a:t>http://www.meydenbauer.com/attend/event/</a:t>
            </a: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0469" y="3940570"/>
            <a:ext cx="3792866" cy="2524626"/>
          </a:xfrm>
          <a:prstGeom prst="rect">
            <a:avLst/>
          </a:prstGeom>
        </p:spPr>
      </p:pic>
    </p:spTree>
    <p:extLst>
      <p:ext uri="{BB962C8B-B14F-4D97-AF65-F5344CB8AC3E}">
        <p14:creationId xmlns:p14="http://schemas.microsoft.com/office/powerpoint/2010/main" val="4189069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hearing access in Puget Sound: the where</a:t>
            </a:r>
          </a:p>
        </p:txBody>
      </p:sp>
      <p:sp>
        <p:nvSpPr>
          <p:cNvPr id="3" name="Content Placeholder 2"/>
          <p:cNvSpPr>
            <a:spLocks noGrp="1"/>
          </p:cNvSpPr>
          <p:nvPr>
            <p:ph idx="1"/>
          </p:nvPr>
        </p:nvSpPr>
        <p:spPr/>
        <p:txBody>
          <a:bodyPr/>
          <a:lstStyle/>
          <a:p>
            <a:pPr marL="0" indent="0">
              <a:buNone/>
            </a:pPr>
            <a:r>
              <a:rPr lang="en-US" b="1" dirty="0"/>
              <a:t>Meaningful Movies </a:t>
            </a:r>
          </a:p>
          <a:p>
            <a:pPr marL="0" indent="0">
              <a:buNone/>
            </a:pPr>
            <a:r>
              <a:rPr lang="en-US" dirty="0"/>
              <a:t>Northlake Unitarian Universalist Church</a:t>
            </a:r>
            <a:br>
              <a:rPr lang="en-US" dirty="0"/>
            </a:br>
            <a:r>
              <a:rPr lang="en-US" dirty="0"/>
              <a:t>308 4</a:t>
            </a:r>
            <a:r>
              <a:rPr lang="en-US" baseline="30000" dirty="0"/>
              <a:t>th</a:t>
            </a:r>
            <a:r>
              <a:rPr lang="en-US" dirty="0"/>
              <a:t> Ave S</a:t>
            </a:r>
            <a:br>
              <a:rPr lang="en-US" dirty="0"/>
            </a:br>
            <a:r>
              <a:rPr lang="en-US" dirty="0"/>
              <a:t>Kirkland</a:t>
            </a:r>
          </a:p>
          <a:p>
            <a:pPr marL="0" indent="0">
              <a:buNone/>
            </a:pPr>
            <a:r>
              <a:rPr lang="en-US" dirty="0">
                <a:hlinkClick r:id="rId2"/>
              </a:rPr>
              <a:t>http://northlakeuu.org/committees/communications-committee/</a:t>
            </a:r>
            <a:endParaRPr lang="en-US" dirty="0"/>
          </a:p>
          <a:p>
            <a:pPr marL="0" indent="0">
              <a:buNone/>
            </a:pPr>
            <a:r>
              <a:rPr lang="en-US" dirty="0">
                <a:hlinkClick r:id="rId3"/>
              </a:rPr>
              <a:t>http://northlakeuu.org/contact-us/</a:t>
            </a:r>
            <a:endParaRPr lang="en-US" dirty="0"/>
          </a:p>
          <a:p>
            <a:pPr marL="0" indent="0">
              <a:buNone/>
            </a:pPr>
            <a:endParaRPr lang="en-US" dirty="0"/>
          </a:p>
          <a:p>
            <a:pPr marL="0" indent="0">
              <a:buNone/>
            </a:pPr>
            <a:r>
              <a:rPr lang="en-US" dirty="0" smtClean="0"/>
              <a:t>425-882-0171</a:t>
            </a:r>
            <a:endParaRPr lang="en-US" dirty="0"/>
          </a:p>
          <a:p>
            <a:pPr marL="0" indent="0">
              <a:buNone/>
            </a:pPr>
            <a:r>
              <a:rPr lang="en-US" i="1" dirty="0"/>
              <a:t>Every third Friday of the month at 7pm</a:t>
            </a:r>
          </a:p>
          <a:p>
            <a:pPr marL="0" indent="0">
              <a:buNone/>
            </a:pPr>
            <a:endParaRPr lang="en-US" i="1" dirty="0"/>
          </a:p>
          <a:p>
            <a:pPr marL="0" indent="0">
              <a:buNone/>
            </a:pPr>
            <a:r>
              <a:rPr lang="en-US" dirty="0"/>
              <a:t>May 20 , 7pm – </a:t>
            </a:r>
            <a:r>
              <a:rPr lang="en-US" i="1" dirty="0"/>
              <a:t>Just Eat It</a:t>
            </a:r>
          </a:p>
          <a:p>
            <a:pPr marL="0" indent="0">
              <a:buNone/>
            </a:pPr>
            <a:endParaRPr lang="en-US" dirty="0"/>
          </a:p>
        </p:txBody>
      </p:sp>
      <p:pic>
        <p:nvPicPr>
          <p:cNvPr id="2054" name="Picture 6" descr="Image of exterior of sanctuary and fla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6234" y="3934071"/>
            <a:ext cx="3333750" cy="2219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446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hearing access in Puget Sound: the where</a:t>
            </a:r>
          </a:p>
        </p:txBody>
      </p:sp>
      <p:sp>
        <p:nvSpPr>
          <p:cNvPr id="3" name="Content Placeholder 2"/>
          <p:cNvSpPr>
            <a:spLocks noGrp="1"/>
          </p:cNvSpPr>
          <p:nvPr>
            <p:ph idx="1"/>
          </p:nvPr>
        </p:nvSpPr>
        <p:spPr/>
        <p:txBody>
          <a:bodyPr/>
          <a:lstStyle/>
          <a:p>
            <a:pPr marL="0" indent="0">
              <a:buNone/>
            </a:pPr>
            <a:r>
              <a:rPr lang="en-US" b="1" dirty="0"/>
              <a:t>Seattle Repertory Theatre (the Rep) </a:t>
            </a:r>
          </a:p>
          <a:p>
            <a:pPr marL="0" indent="0">
              <a:buNone/>
            </a:pPr>
            <a:r>
              <a:rPr lang="en-US" dirty="0"/>
              <a:t>Leo K </a:t>
            </a:r>
            <a:br>
              <a:rPr lang="en-US" dirty="0"/>
            </a:br>
            <a:r>
              <a:rPr lang="en-US" dirty="0"/>
              <a:t>Bagley Wright</a:t>
            </a:r>
          </a:p>
          <a:p>
            <a:pPr marL="0" indent="0">
              <a:buNone/>
            </a:pPr>
            <a:r>
              <a:rPr lang="en-US" b="1" i="1" dirty="0"/>
              <a:t>both looped</a:t>
            </a:r>
          </a:p>
          <a:p>
            <a:pPr marL="0" indent="0">
              <a:buNone/>
            </a:pPr>
            <a:r>
              <a:rPr lang="en-US" sz="1600" dirty="0"/>
              <a:t>Thru May 22 – </a:t>
            </a:r>
            <a:r>
              <a:rPr lang="en-US" sz="1600" i="1" dirty="0"/>
              <a:t>Sherlock Holmes and the American Problem</a:t>
            </a:r>
          </a:p>
          <a:p>
            <a:pPr marL="0" indent="0">
              <a:buNone/>
            </a:pPr>
            <a:r>
              <a:rPr lang="en-US" sz="1600" dirty="0"/>
              <a:t>Thru May 22 </a:t>
            </a:r>
            <a:r>
              <a:rPr lang="en-US" sz="1600" i="1" dirty="0"/>
              <a:t>– A Rap on Race</a:t>
            </a:r>
          </a:p>
          <a:p>
            <a:pPr marL="0" indent="0">
              <a:buNone/>
            </a:pPr>
            <a:r>
              <a:rPr lang="en-US" sz="1600" dirty="0"/>
              <a:t>Starting September 30 – </a:t>
            </a:r>
            <a:r>
              <a:rPr lang="en-US" sz="1600" i="1" dirty="0"/>
              <a:t>A Raisin in the Sun</a:t>
            </a:r>
          </a:p>
          <a:p>
            <a:pPr marL="0" indent="0">
              <a:buNone/>
            </a:pPr>
            <a:r>
              <a:rPr lang="en-US" sz="1600" i="1" dirty="0">
                <a:hlinkClick r:id="rId2"/>
              </a:rPr>
              <a:t>http://www.seattlerep.org/About/Contact/Feedback</a:t>
            </a:r>
            <a:endParaRPr lang="en-US" sz="1600" i="1" dirty="0"/>
          </a:p>
          <a:p>
            <a:pPr marL="0" indent="0">
              <a:buNone/>
            </a:pPr>
            <a:r>
              <a:rPr lang="en-US" sz="1600" i="1" dirty="0"/>
              <a:t>Subscriptions now on sale for 2016-2017</a:t>
            </a:r>
            <a:br>
              <a:rPr lang="en-US" sz="1600" i="1" dirty="0"/>
            </a:br>
            <a:r>
              <a:rPr lang="en-US" sz="1600" i="1" dirty="0"/>
              <a:t>season. https://www.seattlerep.org/Plays/1617/</a:t>
            </a:r>
          </a:p>
          <a:p>
            <a:pPr marL="0" indent="0">
              <a:buNone/>
            </a:pPr>
            <a:endParaRPr lang="en-US" sz="1600" i="1" dirty="0"/>
          </a:p>
          <a:p>
            <a:pPr marL="0" indent="0">
              <a:buNone/>
            </a:pPr>
            <a:endParaRPr lang="en-US" sz="1600" i="1" dirty="0"/>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9600" y="4486703"/>
            <a:ext cx="3450388" cy="1360305"/>
          </a:xfrm>
          <a:prstGeom prst="rect">
            <a:avLst/>
          </a:prstGeom>
        </p:spPr>
      </p:pic>
    </p:spTree>
    <p:extLst>
      <p:ext uri="{BB962C8B-B14F-4D97-AF65-F5344CB8AC3E}">
        <p14:creationId xmlns:p14="http://schemas.microsoft.com/office/powerpoint/2010/main" val="368473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hearing access in Puget Sound:</a:t>
            </a:r>
            <a:br>
              <a:rPr lang="en-US" dirty="0"/>
            </a:br>
            <a:r>
              <a:rPr lang="en-US" dirty="0"/>
              <a:t>the where</a:t>
            </a:r>
          </a:p>
        </p:txBody>
      </p:sp>
      <p:sp>
        <p:nvSpPr>
          <p:cNvPr id="3" name="Content Placeholder 2"/>
          <p:cNvSpPr>
            <a:spLocks noGrp="1"/>
          </p:cNvSpPr>
          <p:nvPr>
            <p:ph idx="1"/>
          </p:nvPr>
        </p:nvSpPr>
        <p:spPr>
          <a:xfrm>
            <a:off x="3869268" y="174297"/>
            <a:ext cx="7315200" cy="5120640"/>
          </a:xfrm>
        </p:spPr>
        <p:txBody>
          <a:bodyPr/>
          <a:lstStyle/>
          <a:p>
            <a:pPr marL="0" indent="0">
              <a:buNone/>
            </a:pPr>
            <a:r>
              <a:rPr lang="en-US" b="1" dirty="0"/>
              <a:t>Town Hall </a:t>
            </a:r>
            <a:r>
              <a:rPr lang="en-US" b="1" dirty="0" smtClean="0"/>
              <a:t>Seattle</a:t>
            </a:r>
            <a:endParaRPr lang="en-US" b="1" dirty="0"/>
          </a:p>
          <a:p>
            <a:pPr marL="0" indent="0">
              <a:buNone/>
            </a:pPr>
            <a:r>
              <a:rPr lang="en-US" b="1" i="1" dirty="0" smtClean="0"/>
              <a:t>Looped in Great Hall and Downstairs</a:t>
            </a:r>
            <a:endParaRPr lang="en-US" i="1" dirty="0"/>
          </a:p>
          <a:p>
            <a:pPr marL="0" indent="0">
              <a:buNone/>
            </a:pPr>
            <a:r>
              <a:rPr lang="en-US" b="1" dirty="0">
                <a:hlinkClick r:id="rId2"/>
              </a:rPr>
              <a:t>https://townhallseattle.org/</a:t>
            </a:r>
            <a:endParaRPr lang="en-US" b="1" dirty="0"/>
          </a:p>
          <a:p>
            <a:pPr marL="0" indent="0">
              <a:buNone/>
            </a:pPr>
            <a:r>
              <a:rPr lang="en-US" b="1" dirty="0">
                <a:hlinkClick r:id="rId3"/>
              </a:rPr>
              <a:t>https://townhallseattle.org/membership/</a:t>
            </a:r>
            <a:endParaRPr lang="en-US" b="1" dirty="0"/>
          </a:p>
          <a:p>
            <a:pPr marL="0" indent="0">
              <a:buNone/>
            </a:pPr>
            <a:r>
              <a:rPr lang="en-US" b="1" dirty="0"/>
              <a:t>For patrons who are hard of hearing:</a:t>
            </a:r>
          </a:p>
          <a:p>
            <a:pPr marL="0" indent="0">
              <a:buNone/>
            </a:pPr>
            <a:r>
              <a:rPr lang="en-US" b="1" dirty="0">
                <a:hlinkClick r:id="rId4"/>
              </a:rPr>
              <a:t>https://townhallseattle.org/plan-your-visit/#tabs-visit-tab-10</a:t>
            </a:r>
            <a:endParaRPr lang="en-US" b="1" dirty="0"/>
          </a:p>
          <a:p>
            <a:endParaRPr lang="en-US" b="1" dirty="0"/>
          </a:p>
        </p:txBody>
      </p:sp>
      <p:pic>
        <p:nvPicPr>
          <p:cNvPr id="5" name="Picture 4"/>
          <p:cNvPicPr>
            <a:picLocks noChangeAspect="1"/>
          </p:cNvPicPr>
          <p:nvPr/>
        </p:nvPicPr>
        <p:blipFill>
          <a:blip r:embed="rId5"/>
          <a:stretch>
            <a:fillRect/>
          </a:stretch>
        </p:blipFill>
        <p:spPr>
          <a:xfrm>
            <a:off x="9381743" y="4321385"/>
            <a:ext cx="1947104" cy="1947104"/>
          </a:xfrm>
          <a:prstGeom prst="rect">
            <a:avLst/>
          </a:prstGeom>
        </p:spPr>
      </p:pic>
    </p:spTree>
    <p:extLst>
      <p:ext uri="{BB962C8B-B14F-4D97-AF65-F5344CB8AC3E}">
        <p14:creationId xmlns:p14="http://schemas.microsoft.com/office/powerpoint/2010/main" val="180688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hearing access in Puget Sound: the where</a:t>
            </a:r>
          </a:p>
        </p:txBody>
      </p:sp>
      <p:sp>
        <p:nvSpPr>
          <p:cNvPr id="3" name="Content Placeholder 2"/>
          <p:cNvSpPr>
            <a:spLocks noGrp="1"/>
          </p:cNvSpPr>
          <p:nvPr>
            <p:ph idx="1"/>
          </p:nvPr>
        </p:nvSpPr>
        <p:spPr/>
        <p:txBody>
          <a:bodyPr>
            <a:normAutofit/>
          </a:bodyPr>
          <a:lstStyle/>
          <a:p>
            <a:pPr marL="0" indent="0">
              <a:buNone/>
            </a:pPr>
            <a:r>
              <a:rPr lang="en-US" sz="2800" b="1" dirty="0"/>
              <a:t>Fifth Avenue Theatre</a:t>
            </a:r>
          </a:p>
          <a:p>
            <a:pPr marL="0" indent="0">
              <a:buNone/>
            </a:pPr>
            <a:r>
              <a:rPr lang="en-US" b="1" dirty="0"/>
              <a:t>ALS: Infrared; Neck Loops and Headsets available at Coat Check</a:t>
            </a:r>
          </a:p>
          <a:p>
            <a:pPr marL="0" indent="0">
              <a:buNone/>
            </a:pPr>
            <a:r>
              <a:rPr lang="en-US" b="1" dirty="0"/>
              <a:t>Open Captioned shows</a:t>
            </a:r>
          </a:p>
          <a:p>
            <a:pPr marL="0" indent="0">
              <a:buNone/>
            </a:pPr>
            <a:endParaRPr lang="en-US" b="1" dirty="0"/>
          </a:p>
          <a:p>
            <a:pPr marL="0" indent="0">
              <a:buNone/>
            </a:pPr>
            <a:endParaRPr lang="en-US" b="1" dirty="0"/>
          </a:p>
          <a:p>
            <a:pPr marL="0" indent="0">
              <a:buNone/>
            </a:pPr>
            <a:r>
              <a:rPr lang="en-US" dirty="0"/>
              <a:t>June 11, 2pm – </a:t>
            </a:r>
            <a:r>
              <a:rPr lang="en-US" i="1" dirty="0"/>
              <a:t>Paint Your Wagon</a:t>
            </a:r>
          </a:p>
          <a:p>
            <a:pPr marL="0" indent="0">
              <a:buNone/>
            </a:pPr>
            <a:r>
              <a:rPr lang="en-US" dirty="0"/>
              <a:t>July 21,  8 pm – </a:t>
            </a:r>
            <a:r>
              <a:rPr lang="en-US" i="1" dirty="0"/>
              <a:t>A Gentleman’s Guide to Love  &amp; </a:t>
            </a:r>
            <a:r>
              <a:rPr lang="en-US" i="1" dirty="0" smtClean="0"/>
              <a:t>Murder</a:t>
            </a:r>
          </a:p>
          <a:p>
            <a:pPr marL="0" indent="0">
              <a:buNone/>
            </a:pPr>
            <a:r>
              <a:rPr lang="en-US" i="1" dirty="0">
                <a:hlinkClick r:id="rId2"/>
              </a:rPr>
              <a:t>https://www.5thavenue.org</a:t>
            </a:r>
            <a:r>
              <a:rPr lang="en-US" i="1" dirty="0" smtClean="0">
                <a:hlinkClick r:id="rId2"/>
              </a:rPr>
              <a:t>/</a:t>
            </a:r>
            <a:r>
              <a:rPr lang="en-US" i="1" dirty="0" smtClean="0"/>
              <a:t> </a:t>
            </a:r>
            <a:endParaRPr lang="en-US" i="1" dirty="0"/>
          </a:p>
        </p:txBody>
      </p:sp>
      <p:pic>
        <p:nvPicPr>
          <p:cNvPr id="7" name="Picture 6"/>
          <p:cNvPicPr>
            <a:picLocks noChangeAspect="1"/>
          </p:cNvPicPr>
          <p:nvPr/>
        </p:nvPicPr>
        <p:blipFill>
          <a:blip r:embed="rId3"/>
          <a:stretch>
            <a:fillRect/>
          </a:stretch>
        </p:blipFill>
        <p:spPr>
          <a:xfrm>
            <a:off x="9233960" y="1323125"/>
            <a:ext cx="2619375" cy="1743075"/>
          </a:xfrm>
          <a:prstGeom prst="rect">
            <a:avLst/>
          </a:prstGeom>
        </p:spPr>
      </p:pic>
    </p:spTree>
    <p:extLst>
      <p:ext uri="{BB962C8B-B14F-4D97-AF65-F5344CB8AC3E}">
        <p14:creationId xmlns:p14="http://schemas.microsoft.com/office/powerpoint/2010/main" val="3768855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hearing access in Puget Sound: the where</a:t>
            </a:r>
          </a:p>
        </p:txBody>
      </p:sp>
      <p:sp>
        <p:nvSpPr>
          <p:cNvPr id="3" name="Content Placeholder 2"/>
          <p:cNvSpPr>
            <a:spLocks noGrp="1"/>
          </p:cNvSpPr>
          <p:nvPr>
            <p:ph idx="1"/>
          </p:nvPr>
        </p:nvSpPr>
        <p:spPr/>
        <p:txBody>
          <a:bodyPr>
            <a:normAutofit/>
          </a:bodyPr>
          <a:lstStyle/>
          <a:p>
            <a:pPr marL="0" indent="0">
              <a:buNone/>
            </a:pPr>
            <a:r>
              <a:rPr lang="en-US" sz="2400" b="1" dirty="0"/>
              <a:t>Paramount Theatre</a:t>
            </a:r>
          </a:p>
          <a:p>
            <a:pPr marL="0" indent="0">
              <a:buNone/>
            </a:pPr>
            <a:endParaRPr lang="en-US" sz="2400" b="1" dirty="0"/>
          </a:p>
          <a:p>
            <a:pPr marL="0" indent="0">
              <a:buNone/>
            </a:pPr>
            <a:r>
              <a:rPr lang="en-US" sz="1800" dirty="0"/>
              <a:t>Open captioned shows</a:t>
            </a:r>
          </a:p>
          <a:p>
            <a:pPr marL="0" indent="0">
              <a:buNone/>
            </a:pPr>
            <a:r>
              <a:rPr lang="en-US" sz="1800" dirty="0"/>
              <a:t>ALS: Infrared: Headsets and Neck Loops</a:t>
            </a:r>
          </a:p>
          <a:p>
            <a:pPr marL="0" indent="0" fontAlgn="base">
              <a:buNone/>
            </a:pPr>
            <a:r>
              <a:rPr lang="en-US" sz="1800" dirty="0"/>
              <a:t>May 1, 2016, 6:30 pm – </a:t>
            </a:r>
            <a:r>
              <a:rPr lang="en-US" sz="1800" i="1" dirty="0" err="1"/>
              <a:t>Newsies</a:t>
            </a:r>
            <a:endParaRPr lang="en-US" sz="1800" i="1" dirty="0"/>
          </a:p>
          <a:p>
            <a:pPr marL="0" indent="0" fontAlgn="base">
              <a:buNone/>
            </a:pPr>
            <a:r>
              <a:rPr lang="en-US" sz="1800" dirty="0"/>
              <a:t>June 12, 2016, 6:30 pm – </a:t>
            </a:r>
            <a:r>
              <a:rPr lang="en-US" sz="1800" i="1" dirty="0"/>
              <a:t>Motown</a:t>
            </a:r>
          </a:p>
          <a:p>
            <a:pPr marL="0" indent="0">
              <a:buNone/>
            </a:pPr>
            <a:endParaRPr lang="en-US" sz="1800" dirty="0" smtClean="0"/>
          </a:p>
          <a:p>
            <a:pPr marL="0" indent="0">
              <a:buNone/>
            </a:pPr>
            <a:r>
              <a:rPr lang="en-US" sz="1800" dirty="0"/>
              <a:t>https://www.stgpresents.org/paramount/calendar</a:t>
            </a:r>
            <a:endParaRPr lang="en-US" sz="1800" dirty="0"/>
          </a:p>
        </p:txBody>
      </p:sp>
      <p:pic>
        <p:nvPicPr>
          <p:cNvPr id="4" name="Picture 3"/>
          <p:cNvPicPr>
            <a:picLocks noChangeAspect="1"/>
          </p:cNvPicPr>
          <p:nvPr/>
        </p:nvPicPr>
        <p:blipFill>
          <a:blip r:embed="rId2"/>
          <a:stretch>
            <a:fillRect/>
          </a:stretch>
        </p:blipFill>
        <p:spPr>
          <a:xfrm>
            <a:off x="8958863" y="2927797"/>
            <a:ext cx="2416670" cy="3222226"/>
          </a:xfrm>
          <a:prstGeom prst="rect">
            <a:avLst/>
          </a:prstGeom>
        </p:spPr>
      </p:pic>
    </p:spTree>
    <p:extLst>
      <p:ext uri="{BB962C8B-B14F-4D97-AF65-F5344CB8AC3E}">
        <p14:creationId xmlns:p14="http://schemas.microsoft.com/office/powerpoint/2010/main" val="1110987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hearing access in Puget Sound: the where</a:t>
            </a:r>
          </a:p>
        </p:txBody>
      </p:sp>
      <p:sp>
        <p:nvSpPr>
          <p:cNvPr id="3" name="Content Placeholder 2"/>
          <p:cNvSpPr>
            <a:spLocks noGrp="1"/>
          </p:cNvSpPr>
          <p:nvPr>
            <p:ph idx="1"/>
          </p:nvPr>
        </p:nvSpPr>
        <p:spPr>
          <a:xfrm>
            <a:off x="3869268" y="334719"/>
            <a:ext cx="7315200" cy="5120640"/>
          </a:xfrm>
        </p:spPr>
        <p:txBody>
          <a:bodyPr>
            <a:normAutofit/>
          </a:bodyPr>
          <a:lstStyle/>
          <a:p>
            <a:pPr marL="0" indent="0">
              <a:buNone/>
            </a:pPr>
            <a:r>
              <a:rPr lang="en-US" sz="2800" b="1" dirty="0"/>
              <a:t>Taproot Theatre, Jewell Mainstage</a:t>
            </a:r>
          </a:p>
          <a:p>
            <a:pPr marL="0" indent="0">
              <a:buNone/>
            </a:pPr>
            <a:r>
              <a:rPr lang="en-US" sz="2800" b="1" i="1" dirty="0"/>
              <a:t>Looped</a:t>
            </a:r>
          </a:p>
          <a:p>
            <a:pPr marL="0" indent="0">
              <a:buNone/>
            </a:pPr>
            <a:endParaRPr lang="en-US" sz="2800" b="1" i="1" dirty="0"/>
          </a:p>
          <a:p>
            <a:pPr marL="0" indent="0">
              <a:buNone/>
            </a:pPr>
            <a:r>
              <a:rPr lang="en-US" dirty="0"/>
              <a:t>Thru June 11 - </a:t>
            </a:r>
            <a:r>
              <a:rPr lang="en-US" i="1" dirty="0"/>
              <a:t>The Realization of Emily Linder</a:t>
            </a:r>
          </a:p>
          <a:p>
            <a:pPr marL="0" indent="0">
              <a:buNone/>
            </a:pPr>
            <a:r>
              <a:rPr lang="en-US" dirty="0"/>
              <a:t>July 6 – August 13 – </a:t>
            </a:r>
            <a:r>
              <a:rPr lang="en-US" i="1" dirty="0"/>
              <a:t>Big </a:t>
            </a:r>
            <a:r>
              <a:rPr lang="en-US" i="1" dirty="0" smtClean="0"/>
              <a:t>Fish</a:t>
            </a:r>
          </a:p>
          <a:p>
            <a:pPr marL="0" indent="0">
              <a:buNone/>
            </a:pPr>
            <a:endParaRPr lang="en-US" i="1" dirty="0"/>
          </a:p>
          <a:p>
            <a:pPr marL="0" indent="0">
              <a:buNone/>
            </a:pPr>
            <a:r>
              <a:rPr lang="en-US" i="1" dirty="0"/>
              <a:t>http://taproottheatre.org/2016-jewell-mainstage-season/</a:t>
            </a:r>
            <a:endParaRPr lang="en-US" i="1" dirty="0"/>
          </a:p>
          <a:p>
            <a:pPr marL="0" indent="0">
              <a:buNone/>
            </a:pP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4457" y="4483673"/>
            <a:ext cx="2486372" cy="1943371"/>
          </a:xfrm>
          <a:prstGeom prst="rect">
            <a:avLst/>
          </a:prstGeom>
        </p:spPr>
      </p:pic>
    </p:spTree>
    <p:extLst>
      <p:ext uri="{BB962C8B-B14F-4D97-AF65-F5344CB8AC3E}">
        <p14:creationId xmlns:p14="http://schemas.microsoft.com/office/powerpoint/2010/main" val="3449725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starts with showing up</a:t>
            </a:r>
          </a:p>
        </p:txBody>
      </p:sp>
      <p:sp>
        <p:nvSpPr>
          <p:cNvPr id="3" name="Content Placeholder 2"/>
          <p:cNvSpPr>
            <a:spLocks noGrp="1"/>
          </p:cNvSpPr>
          <p:nvPr>
            <p:ph idx="1"/>
          </p:nvPr>
        </p:nvSpPr>
        <p:spPr/>
        <p:txBody>
          <a:bodyPr>
            <a:normAutofit/>
          </a:bodyPr>
          <a:lstStyle/>
          <a:p>
            <a:r>
              <a:rPr lang="en-US" sz="2800" dirty="0"/>
              <a:t>Attend civic and entertainment events</a:t>
            </a:r>
          </a:p>
          <a:p>
            <a:r>
              <a:rPr lang="en-US" sz="2800" dirty="0"/>
              <a:t>USE the hearing loop and other hearing access</a:t>
            </a:r>
          </a:p>
          <a:p>
            <a:r>
              <a:rPr lang="en-US" sz="2800" dirty="0"/>
              <a:t>Write a thank you</a:t>
            </a:r>
          </a:p>
        </p:txBody>
      </p:sp>
    </p:spTree>
    <p:extLst>
      <p:ext uri="{BB962C8B-B14F-4D97-AF65-F5344CB8AC3E}">
        <p14:creationId xmlns:p14="http://schemas.microsoft.com/office/powerpoint/2010/main" val="3844301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It’s up to YOU to grow, maintain access</a:t>
            </a:r>
          </a:p>
        </p:txBody>
      </p:sp>
      <p:sp>
        <p:nvSpPr>
          <p:cNvPr id="3" name="Content Placeholder 2"/>
          <p:cNvSpPr>
            <a:spLocks noGrp="1"/>
          </p:cNvSpPr>
          <p:nvPr>
            <p:ph idx="1"/>
          </p:nvPr>
        </p:nvSpPr>
        <p:spPr/>
        <p:txBody>
          <a:bodyPr>
            <a:normAutofit/>
          </a:bodyPr>
          <a:lstStyle/>
          <a:p>
            <a:r>
              <a:rPr lang="en-US" sz="2800" dirty="0"/>
              <a:t>By showing up, asking for access if needed, and thanking the vendor, YOU can continue to make Bellevue inclusive</a:t>
            </a:r>
          </a:p>
          <a:p>
            <a:r>
              <a:rPr lang="en-US" sz="2800" dirty="0"/>
              <a:t>When you advocate for yourself, you automatically advocate for </a:t>
            </a:r>
            <a:r>
              <a:rPr lang="en-US" sz="2800" dirty="0" smtClean="0"/>
              <a:t>others</a:t>
            </a:r>
          </a:p>
          <a:p>
            <a:r>
              <a:rPr lang="en-US" sz="2800" dirty="0" smtClean="0"/>
              <a:t>Look for the symbol </a:t>
            </a:r>
            <a:endParaRPr lang="en-US" sz="2800" dirty="0"/>
          </a:p>
        </p:txBody>
      </p:sp>
      <p:pic>
        <p:nvPicPr>
          <p:cNvPr id="4" name="Picture 3"/>
          <p:cNvPicPr>
            <a:picLocks noChangeAspect="1"/>
          </p:cNvPicPr>
          <p:nvPr/>
        </p:nvPicPr>
        <p:blipFill>
          <a:blip r:embed="rId2"/>
          <a:stretch>
            <a:fillRect/>
          </a:stretch>
        </p:blipFill>
        <p:spPr>
          <a:xfrm>
            <a:off x="9269676" y="4109987"/>
            <a:ext cx="1914792" cy="2391109"/>
          </a:xfrm>
          <a:prstGeom prst="rect">
            <a:avLst/>
          </a:prstGeom>
        </p:spPr>
      </p:pic>
    </p:spTree>
    <p:extLst>
      <p:ext uri="{BB962C8B-B14F-4D97-AF65-F5344CB8AC3E}">
        <p14:creationId xmlns:p14="http://schemas.microsoft.com/office/powerpoint/2010/main" val="25111470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Invisible population made visible</a:t>
            </a:r>
          </a:p>
        </p:txBody>
      </p:sp>
      <p:sp>
        <p:nvSpPr>
          <p:cNvPr id="3" name="Content Placeholder 2"/>
          <p:cNvSpPr>
            <a:spLocks noGrp="1"/>
          </p:cNvSpPr>
          <p:nvPr>
            <p:ph idx="1"/>
          </p:nvPr>
        </p:nvSpPr>
        <p:spPr/>
        <p:txBody>
          <a:bodyPr>
            <a:normAutofit/>
          </a:bodyPr>
          <a:lstStyle/>
          <a:p>
            <a:r>
              <a:rPr lang="en-US" sz="2800" dirty="0"/>
              <a:t>48 million Americans experience hearing and communication challenges </a:t>
            </a:r>
            <a:r>
              <a:rPr lang="en-US" sz="2800" i="1" dirty="0"/>
              <a:t>every day</a:t>
            </a:r>
          </a:p>
          <a:p>
            <a:r>
              <a:rPr lang="en-US" sz="2800" dirty="0"/>
              <a:t>Perhaps the most underserved group in the country</a:t>
            </a:r>
          </a:p>
          <a:p>
            <a:r>
              <a:rPr lang="en-US" sz="2800" dirty="0"/>
              <a:t>Your voice and presence make us visible!</a:t>
            </a:r>
          </a:p>
          <a:p>
            <a:endParaRPr lang="en-US" sz="2800" dirty="0"/>
          </a:p>
        </p:txBody>
      </p:sp>
    </p:spTree>
    <p:extLst>
      <p:ext uri="{BB962C8B-B14F-4D97-AF65-F5344CB8AC3E}">
        <p14:creationId xmlns:p14="http://schemas.microsoft.com/office/powerpoint/2010/main" val="3898739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Join us </a:t>
            </a:r>
            <a:endParaRPr lang="en-US" dirty="0"/>
          </a:p>
        </p:txBody>
      </p:sp>
      <p:sp>
        <p:nvSpPr>
          <p:cNvPr id="3" name="Content Placeholder 2"/>
          <p:cNvSpPr>
            <a:spLocks noGrp="1"/>
          </p:cNvSpPr>
          <p:nvPr>
            <p:ph idx="1"/>
          </p:nvPr>
        </p:nvSpPr>
        <p:spPr>
          <a:xfrm>
            <a:off x="3837184" y="0"/>
            <a:ext cx="7315200" cy="5120640"/>
          </a:xfrm>
        </p:spPr>
        <p:txBody>
          <a:bodyPr/>
          <a:lstStyle/>
          <a:p>
            <a:r>
              <a:rPr lang="en-US" dirty="0" smtClean="0"/>
              <a:t>Join the Hearing Loss Association of Washington (includes local meetings in Bellevue) </a:t>
            </a:r>
            <a:r>
              <a:rPr lang="en-US" dirty="0" smtClean="0">
                <a:hlinkClick r:id="rId2"/>
              </a:rPr>
              <a:t>www.hearingloss-wa.org</a:t>
            </a:r>
            <a:r>
              <a:rPr lang="en-US" dirty="0" smtClean="0"/>
              <a:t> </a:t>
            </a:r>
          </a:p>
          <a:p>
            <a:r>
              <a:rPr lang="en-US" dirty="0" smtClean="0"/>
              <a:t>Follow us on Twitter, Facebook </a:t>
            </a:r>
          </a:p>
          <a:p>
            <a:r>
              <a:rPr lang="en-US" dirty="0" smtClean="0"/>
              <a:t>Support Let’s Loop Seattle </a:t>
            </a:r>
            <a:r>
              <a:rPr lang="en-US" dirty="0" smtClean="0">
                <a:hlinkClick r:id="rId3"/>
              </a:rPr>
              <a:t>www.loopseattle.org</a:t>
            </a:r>
            <a:r>
              <a:rPr lang="en-US" dirty="0" smtClean="0"/>
              <a:t> </a:t>
            </a:r>
            <a:endParaRPr lang="en-US" dirty="0"/>
          </a:p>
        </p:txBody>
      </p:sp>
      <p:pic>
        <p:nvPicPr>
          <p:cNvPr id="4" name="Picture 3"/>
          <p:cNvPicPr>
            <a:picLocks noChangeAspect="1"/>
          </p:cNvPicPr>
          <p:nvPr/>
        </p:nvPicPr>
        <p:blipFill>
          <a:blip r:embed="rId4"/>
          <a:stretch>
            <a:fillRect/>
          </a:stretch>
        </p:blipFill>
        <p:spPr>
          <a:xfrm>
            <a:off x="5133473" y="4212062"/>
            <a:ext cx="4251157" cy="2346075"/>
          </a:xfrm>
          <a:prstGeom prst="rect">
            <a:avLst/>
          </a:prstGeom>
        </p:spPr>
      </p:pic>
      <p:pic>
        <p:nvPicPr>
          <p:cNvPr id="5" name="Picture 4"/>
          <p:cNvPicPr>
            <a:picLocks noChangeAspect="1"/>
          </p:cNvPicPr>
          <p:nvPr/>
        </p:nvPicPr>
        <p:blipFill>
          <a:blip r:embed="rId5"/>
          <a:stretch>
            <a:fillRect/>
          </a:stretch>
        </p:blipFill>
        <p:spPr>
          <a:xfrm>
            <a:off x="-3909143" y="5120640"/>
            <a:ext cx="1914792" cy="2391109"/>
          </a:xfrm>
          <a:prstGeom prst="rect">
            <a:avLst/>
          </a:prstGeom>
        </p:spPr>
      </p:pic>
    </p:spTree>
    <p:extLst>
      <p:ext uri="{BB962C8B-B14F-4D97-AF65-F5344CB8AC3E}">
        <p14:creationId xmlns:p14="http://schemas.microsoft.com/office/powerpoint/2010/main" val="883431399"/>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Frame</Template>
  <TotalTime>411</TotalTime>
  <Words>902</Words>
  <Application>Microsoft Office PowerPoint</Application>
  <PresentationFormat>Widescreen</PresentationFormat>
  <Paragraphs>173</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Corbel</vt:lpstr>
      <vt:lpstr>Wingdings 2</vt:lpstr>
      <vt:lpstr>Frame</vt:lpstr>
      <vt:lpstr>Networking to get the hearing access you need</vt:lpstr>
      <vt:lpstr>Hearing loss help is at hand</vt:lpstr>
      <vt:lpstr>City of Bellevue Diversity : the who </vt:lpstr>
      <vt:lpstr>Bellevue’s Diversity Advantage Plan: the what</vt:lpstr>
      <vt:lpstr>Making the ask</vt:lpstr>
      <vt:lpstr>Requests = more requests, which means more access</vt:lpstr>
      <vt:lpstr>Best hearing access in Bellevue: the where</vt:lpstr>
      <vt:lpstr>Best hearing access in Bellevue: the where</vt:lpstr>
      <vt:lpstr>Best hearing access in Bellevue: the where </vt:lpstr>
      <vt:lpstr>Best hearing access in Bellevue: the where </vt:lpstr>
      <vt:lpstr>Best hearing access in Bellevue: the where</vt:lpstr>
      <vt:lpstr>Best hearing access in Bellevue: the where</vt:lpstr>
      <vt:lpstr>Best hearing access in Puget Sound: the where</vt:lpstr>
      <vt:lpstr>Best hearing access in Puget Sound: the where</vt:lpstr>
      <vt:lpstr>Best hearing access in Puget Sound: the where</vt:lpstr>
      <vt:lpstr>Best hearing access in Puget Sound: the where</vt:lpstr>
      <vt:lpstr>Best hearing access in Puget Sound: the where</vt:lpstr>
      <vt:lpstr>Best hearing access in Puget Sound: the where</vt:lpstr>
      <vt:lpstr>It starts with showing up</vt:lpstr>
      <vt:lpstr>It’s up to YOU to grow, maintain access</vt:lpstr>
      <vt:lpstr>Invisible population made visible</vt:lpstr>
      <vt:lpstr>Join us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Networking to get the hearing access you need</dc:title>
  <dc:creator>JoAnne Dyer</dc:creator>
  <cp:lastModifiedBy>JoAnne Dyer</cp:lastModifiedBy>
  <cp:revision>42</cp:revision>
  <dcterms:created xsi:type="dcterms:W3CDTF">2016-05-10T17:17:19Z</dcterms:created>
  <dcterms:modified xsi:type="dcterms:W3CDTF">2016-05-16T20:24:28Z</dcterms:modified>
</cp:coreProperties>
</file>